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6C632-28BF-40AA-A24E-1C24F150214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A6D4-0697-426D-8892-1849494A9C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5FE10-BC4A-4BEA-B1CD-DDDA19F45A3D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BB46B-E715-4DAC-A2F5-7FB660FE00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foxitsoftware.com/shopp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8193" y="944155"/>
            <a:ext cx="128494" cy="0"/>
          </a:xfrm>
          <a:custGeom>
            <a:avLst/>
            <a:gdLst/>
            <a:ahLst/>
            <a:cxnLst/>
            <a:rect l="l" t="t" r="r" b="b"/>
            <a:pathLst>
              <a:path w="109220">
                <a:moveTo>
                  <a:pt x="0" y="0"/>
                </a:moveTo>
                <a:lnTo>
                  <a:pt x="10914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63266" y="845929"/>
            <a:ext cx="77694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70346" y="782357"/>
            <a:ext cx="661894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1864"/>
              </a:lnSpc>
            </a:pPr>
            <a:r>
              <a:rPr sz="900" spc="475" dirty="0">
                <a:latin typeface="Symbol"/>
                <a:cs typeface="Symbol"/>
              </a:rPr>
              <a:t>⎝</a:t>
            </a:r>
            <a:r>
              <a:rPr sz="900" spc="35" dirty="0">
                <a:latin typeface="Times New Roman"/>
                <a:cs typeface="Times New Roman"/>
              </a:rPr>
              <a:t> </a:t>
            </a:r>
            <a:r>
              <a:rPr sz="1350" i="1" baseline="6172" dirty="0">
                <a:latin typeface="Times New Roman"/>
                <a:cs typeface="Times New Roman"/>
              </a:rPr>
              <a:t>x</a:t>
            </a:r>
            <a:r>
              <a:rPr sz="1350" i="1" spc="-37" baseline="6172" dirty="0">
                <a:latin typeface="Times New Roman"/>
                <a:cs typeface="Times New Roman"/>
              </a:rPr>
              <a:t> </a:t>
            </a:r>
            <a:r>
              <a:rPr sz="900" spc="475" dirty="0">
                <a:latin typeface="Symbol"/>
                <a:cs typeface="Symbol"/>
              </a:rPr>
              <a:t>⎠</a:t>
            </a:r>
            <a:r>
              <a:rPr sz="900" dirty="0">
                <a:latin typeface="Times New Roman"/>
                <a:cs typeface="Times New Roman"/>
              </a:rPr>
              <a:t> </a:t>
            </a:r>
            <a:r>
              <a:rPr sz="900" spc="85" dirty="0">
                <a:latin typeface="Times New Roman"/>
                <a:cs typeface="Times New Roman"/>
              </a:rPr>
              <a:t> </a:t>
            </a:r>
            <a:r>
              <a:rPr sz="2400" spc="-15" baseline="-20833" dirty="0">
                <a:latin typeface="Symbol"/>
                <a:cs typeface="Symbol"/>
              </a:rPr>
              <a:t></a:t>
            </a:r>
            <a:r>
              <a:rPr sz="2400" spc="89" baseline="-20833" dirty="0">
                <a:latin typeface="Times New Roman"/>
                <a:cs typeface="Times New Roman"/>
              </a:rPr>
              <a:t> </a:t>
            </a:r>
            <a:r>
              <a:rPr sz="2400" spc="-15" baseline="13888" dirty="0">
                <a:latin typeface="Times New Roman"/>
                <a:cs typeface="Times New Roman"/>
              </a:rPr>
              <a:t>1</a:t>
            </a:r>
            <a:endParaRPr sz="2400" baseline="13888">
              <a:latin typeface="Times New Roman"/>
              <a:cs typeface="Times New Roman"/>
            </a:endParaRPr>
          </a:p>
          <a:p>
            <a:pPr marR="5080" algn="r">
              <a:lnSpc>
                <a:spcPts val="1864"/>
              </a:lnSpc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3113" y="822438"/>
            <a:ext cx="3203388" cy="253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i="1" spc="100" dirty="0">
                <a:latin typeface="Symbol"/>
                <a:cs typeface="Symbol"/>
              </a:rPr>
              <a:t>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75" dirty="0">
                <a:latin typeface="Times New Roman"/>
                <a:cs typeface="Times New Roman"/>
              </a:rPr>
              <a:t>e</a:t>
            </a:r>
            <a:r>
              <a:rPr sz="2100" baseline="25793" dirty="0">
                <a:latin typeface="Symbol"/>
                <a:cs typeface="Symbol"/>
              </a:rPr>
              <a:t></a:t>
            </a:r>
            <a:r>
              <a:rPr sz="2100" spc="-300" baseline="25793" dirty="0">
                <a:latin typeface="Times New Roman"/>
                <a:cs typeface="Times New Roman"/>
              </a:rPr>
              <a:t> </a:t>
            </a:r>
            <a:r>
              <a:rPr sz="1350" i="1" baseline="61728" dirty="0">
                <a:latin typeface="Times New Roman"/>
                <a:cs typeface="Times New Roman"/>
              </a:rPr>
              <a:t>P</a:t>
            </a:r>
            <a:r>
              <a:rPr sz="1350" i="1" spc="-209" baseline="61728" dirty="0">
                <a:latin typeface="Times New Roman"/>
                <a:cs typeface="Times New Roman"/>
              </a:rPr>
              <a:t> </a:t>
            </a:r>
            <a:r>
              <a:rPr sz="1350" baseline="61728" dirty="0">
                <a:latin typeface="Times New Roman"/>
                <a:cs typeface="Times New Roman"/>
              </a:rPr>
              <a:t>(</a:t>
            </a:r>
            <a:r>
              <a:rPr sz="1350" spc="-172" baseline="61728" dirty="0">
                <a:latin typeface="Times New Roman"/>
                <a:cs typeface="Times New Roman"/>
              </a:rPr>
              <a:t> </a:t>
            </a:r>
            <a:r>
              <a:rPr sz="1350" i="1" baseline="61728" dirty="0">
                <a:latin typeface="Times New Roman"/>
                <a:cs typeface="Times New Roman"/>
              </a:rPr>
              <a:t>x</a:t>
            </a:r>
            <a:r>
              <a:rPr sz="1350" i="1" spc="-217" baseline="61728" dirty="0">
                <a:latin typeface="Times New Roman"/>
                <a:cs typeface="Times New Roman"/>
              </a:rPr>
              <a:t> </a:t>
            </a:r>
            <a:r>
              <a:rPr sz="1350" spc="112" baseline="61728" dirty="0">
                <a:latin typeface="Times New Roman"/>
                <a:cs typeface="Times New Roman"/>
              </a:rPr>
              <a:t>)</a:t>
            </a:r>
            <a:r>
              <a:rPr sz="1350" i="1" baseline="61728" dirty="0">
                <a:latin typeface="Times New Roman"/>
                <a:cs typeface="Times New Roman"/>
              </a:rPr>
              <a:t>dx </a:t>
            </a:r>
            <a:r>
              <a:rPr sz="1350" i="1" spc="150" baseline="61728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e</a:t>
            </a:r>
            <a:r>
              <a:rPr sz="1350" spc="7" baseline="43209" dirty="0">
                <a:latin typeface="Symbol"/>
                <a:cs typeface="Symbol"/>
              </a:rPr>
              <a:t></a:t>
            </a:r>
            <a:r>
              <a:rPr sz="1350" baseline="43209" dirty="0">
                <a:latin typeface="Times New Roman"/>
                <a:cs typeface="Times New Roman"/>
              </a:rPr>
              <a:t>ln(</a:t>
            </a:r>
            <a:r>
              <a:rPr sz="1350" spc="-179" baseline="43209" dirty="0">
                <a:latin typeface="Times New Roman"/>
                <a:cs typeface="Times New Roman"/>
              </a:rPr>
              <a:t> </a:t>
            </a:r>
            <a:r>
              <a:rPr sz="1350" i="1" spc="104" baseline="43209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) </a:t>
            </a:r>
            <a:r>
              <a:rPr sz="1350" spc="135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Times New Roman"/>
                <a:cs typeface="Times New Roman"/>
              </a:rPr>
              <a:t>e</a:t>
            </a:r>
            <a:r>
              <a:rPr sz="1350" baseline="43209" dirty="0">
                <a:latin typeface="Times New Roman"/>
                <a:cs typeface="Times New Roman"/>
              </a:rPr>
              <a:t>ln(</a:t>
            </a:r>
            <a:r>
              <a:rPr sz="1350" spc="-172" baseline="43209" dirty="0">
                <a:latin typeface="Times New Roman"/>
                <a:cs typeface="Times New Roman"/>
              </a:rPr>
              <a:t> </a:t>
            </a:r>
            <a:r>
              <a:rPr sz="1350" i="1" spc="104" baseline="43209" dirty="0">
                <a:latin typeface="Times New Roman"/>
                <a:cs typeface="Times New Roman"/>
              </a:rPr>
              <a:t>x</a:t>
            </a:r>
            <a:r>
              <a:rPr sz="1350" spc="44" baseline="43209" dirty="0">
                <a:latin typeface="Times New Roman"/>
                <a:cs typeface="Times New Roman"/>
              </a:rPr>
              <a:t>)</a:t>
            </a:r>
            <a:r>
              <a:rPr sz="1050" spc="-60" baseline="87301" dirty="0">
                <a:latin typeface="Symbol"/>
                <a:cs typeface="Symbol"/>
              </a:rPr>
              <a:t></a:t>
            </a:r>
            <a:r>
              <a:rPr sz="1050" baseline="87301" dirty="0">
                <a:latin typeface="Times New Roman"/>
                <a:cs typeface="Times New Roman"/>
              </a:rPr>
              <a:t>1  </a:t>
            </a:r>
            <a:r>
              <a:rPr sz="1050" spc="52" baseline="87301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5553" y="750513"/>
            <a:ext cx="376518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60" algn="ctr">
              <a:lnSpc>
                <a:spcPts val="869"/>
              </a:lnSpc>
            </a:pPr>
            <a:r>
              <a:rPr sz="900" dirty="0">
                <a:latin typeface="Times New Roman"/>
                <a:cs typeface="Times New Roman"/>
              </a:rPr>
              <a:t>1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ts val="869"/>
              </a:lnSpc>
            </a:pPr>
            <a:r>
              <a:rPr sz="1350" baseline="6172" dirty="0">
                <a:latin typeface="Times New Roman"/>
                <a:cs typeface="Times New Roman"/>
              </a:rPr>
              <a:t>l</a:t>
            </a:r>
            <a:r>
              <a:rPr sz="1350" spc="97" baseline="6172" dirty="0">
                <a:latin typeface="Times New Roman"/>
                <a:cs typeface="Times New Roman"/>
              </a:rPr>
              <a:t>n</a:t>
            </a:r>
            <a:r>
              <a:rPr sz="900" spc="475" dirty="0">
                <a:latin typeface="Symbol"/>
                <a:cs typeface="Symbol"/>
              </a:rPr>
              <a:t>⎜</a:t>
            </a:r>
            <a:r>
              <a:rPr sz="900" dirty="0">
                <a:latin typeface="Times New Roman"/>
                <a:cs typeface="Times New Roman"/>
              </a:rPr>
              <a:t>   </a:t>
            </a:r>
            <a:r>
              <a:rPr sz="900" spc="-40" dirty="0">
                <a:latin typeface="Times New Roman"/>
                <a:cs typeface="Times New Roman"/>
              </a:rPr>
              <a:t> </a:t>
            </a:r>
            <a:r>
              <a:rPr sz="900" spc="475" dirty="0">
                <a:latin typeface="Symbol"/>
                <a:cs typeface="Symbol"/>
              </a:rPr>
              <a:t>⎟</a:t>
            </a:r>
            <a:endParaRPr sz="9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70346" y="756218"/>
            <a:ext cx="26221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475" dirty="0">
                <a:latin typeface="Symbol"/>
                <a:cs typeface="Symbol"/>
              </a:rPr>
              <a:t>⎛</a:t>
            </a:r>
            <a:r>
              <a:rPr sz="900" spc="475" dirty="0">
                <a:latin typeface="Times New Roman"/>
                <a:cs typeface="Times New Roman"/>
              </a:rPr>
              <a:t>   </a:t>
            </a:r>
            <a:r>
              <a:rPr sz="900" spc="-40" dirty="0">
                <a:latin typeface="Times New Roman"/>
                <a:cs typeface="Times New Roman"/>
              </a:rPr>
              <a:t> </a:t>
            </a:r>
            <a:r>
              <a:rPr sz="900" spc="475" dirty="0">
                <a:latin typeface="Symbol"/>
                <a:cs typeface="Symbol"/>
              </a:rPr>
              <a:t>⎞</a:t>
            </a:r>
            <a:endParaRPr sz="9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3187" y="1181282"/>
            <a:ext cx="2490694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i="1" spc="100" dirty="0">
                <a:latin typeface="Symbol"/>
                <a:cs typeface="Symbol"/>
              </a:rPr>
              <a:t>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10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67" baseline="-12626" dirty="0">
                <a:latin typeface="Times New Roman"/>
                <a:cs typeface="Times New Roman"/>
              </a:rPr>
              <a:t> </a:t>
            </a:r>
            <a:r>
              <a:rPr sz="1650" i="1" spc="-40" dirty="0">
                <a:latin typeface="Symbol"/>
                <a:cs typeface="Symbol"/>
              </a:rPr>
              <a:t></a:t>
            </a:r>
            <a:r>
              <a:rPr sz="1650" i="1" spc="-26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20" dirty="0">
                <a:latin typeface="Times New Roman"/>
                <a:cs typeface="Times New Roman"/>
              </a:rPr>
              <a:t>)</a:t>
            </a:r>
            <a:r>
              <a:rPr sz="1600" i="1" spc="25" dirty="0">
                <a:latin typeface="Times New Roman"/>
                <a:cs typeface="Times New Roman"/>
              </a:rPr>
              <a:t>Q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9578" y="1529934"/>
            <a:ext cx="1903506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580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55" dirty="0">
                <a:latin typeface="Symbol"/>
                <a:cs typeface="Symbol"/>
              </a:rPr>
              <a:t>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baseline="-12626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ln</a:t>
            </a:r>
            <a:r>
              <a:rPr sz="1600" spc="8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8762" y="1632703"/>
            <a:ext cx="1359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91292" y="1612200"/>
            <a:ext cx="129987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0996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83572" y="1612200"/>
            <a:ext cx="129987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03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02453" y="2028078"/>
            <a:ext cx="697753" cy="0"/>
          </a:xfrm>
          <a:custGeom>
            <a:avLst/>
            <a:gdLst/>
            <a:ahLst/>
            <a:cxnLst/>
            <a:rect l="l" t="t" r="r" b="b"/>
            <a:pathLst>
              <a:path w="593089">
                <a:moveTo>
                  <a:pt x="0" y="0"/>
                </a:moveTo>
                <a:lnTo>
                  <a:pt x="0" y="0"/>
                </a:lnTo>
                <a:lnTo>
                  <a:pt x="72059" y="0"/>
                </a:lnTo>
                <a:lnTo>
                  <a:pt x="66725" y="0"/>
                </a:lnTo>
                <a:lnTo>
                  <a:pt x="542975" y="0"/>
                </a:lnTo>
                <a:lnTo>
                  <a:pt x="537641" y="0"/>
                </a:lnTo>
                <a:lnTo>
                  <a:pt x="59307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72149" y="1945683"/>
            <a:ext cx="3608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7480" indent="-144780">
              <a:lnSpc>
                <a:spcPct val="100000"/>
              </a:lnSpc>
              <a:buFont typeface="Symbol"/>
              <a:buChar char=""/>
              <a:tabLst>
                <a:tab pos="158115" algn="l"/>
              </a:tabLst>
            </a:pP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91326" y="2048413"/>
            <a:ext cx="4953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16865" algn="l"/>
              </a:tabLst>
            </a:pPr>
            <a:r>
              <a:rPr sz="1600" i="1" dirty="0">
                <a:latin typeface="Times New Roman"/>
                <a:cs typeface="Times New Roman"/>
              </a:rPr>
              <a:t>x	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44384" y="1945684"/>
            <a:ext cx="7373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2900" algn="l"/>
              </a:tabLst>
            </a:pPr>
            <a:r>
              <a:rPr sz="1600" dirty="0">
                <a:latin typeface="Symbol"/>
                <a:cs typeface="Symbol"/>
              </a:rPr>
              <a:t>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97886" y="2048413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31403" y="2028078"/>
            <a:ext cx="137458" cy="0"/>
          </a:xfrm>
          <a:custGeom>
            <a:avLst/>
            <a:gdLst/>
            <a:ahLst/>
            <a:cxnLst/>
            <a:rect l="l" t="t" r="r" b="b"/>
            <a:pathLst>
              <a:path w="116839">
                <a:moveTo>
                  <a:pt x="0" y="0"/>
                </a:moveTo>
                <a:lnTo>
                  <a:pt x="11638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83572" y="2028078"/>
            <a:ext cx="129987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36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678641" y="1450889"/>
            <a:ext cx="150159" cy="9053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  <a:p>
            <a:pPr marL="12700" indent="10160">
              <a:lnSpc>
                <a:spcPct val="100000"/>
              </a:lnSpc>
              <a:spcBef>
                <a:spcPts val="310"/>
              </a:spcBef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86286" y="1450889"/>
            <a:ext cx="1494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33792" y="1834609"/>
            <a:ext cx="1284941" cy="3154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88315" algn="l"/>
              </a:tabLst>
            </a:pP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2050" spc="-204" dirty="0">
                <a:latin typeface="Symbol"/>
                <a:cs typeface="Symbol"/>
              </a:rPr>
              <a:t></a:t>
            </a:r>
            <a:r>
              <a:rPr sz="1600" dirty="0">
                <a:latin typeface="Times New Roman"/>
                <a:cs typeface="Times New Roman"/>
              </a:rPr>
              <a:t>ln</a:t>
            </a:r>
            <a:r>
              <a:rPr sz="1600" spc="9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2050" spc="-200" dirty="0">
                <a:latin typeface="Symbol"/>
                <a:cs typeface="Symbol"/>
              </a:rPr>
              <a:t></a:t>
            </a:r>
            <a:r>
              <a:rPr sz="1350" baseline="52469" dirty="0">
                <a:latin typeface="Times New Roman"/>
                <a:cs typeface="Times New Roman"/>
              </a:rPr>
              <a:t>2</a:t>
            </a:r>
            <a:endParaRPr sz="1350" baseline="52469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73457" y="1945616"/>
            <a:ext cx="265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97100" y="2028078"/>
            <a:ext cx="246529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2095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62282" y="2028078"/>
            <a:ext cx="732118" cy="0"/>
          </a:xfrm>
          <a:custGeom>
            <a:avLst/>
            <a:gdLst/>
            <a:ahLst/>
            <a:cxnLst/>
            <a:rect l="l" t="t" r="r" b="b"/>
            <a:pathLst>
              <a:path w="622300">
                <a:moveTo>
                  <a:pt x="0" y="0"/>
                </a:moveTo>
                <a:lnTo>
                  <a:pt x="62179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604662" y="1834608"/>
            <a:ext cx="1373841" cy="58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">
              <a:lnSpc>
                <a:spcPct val="100000"/>
              </a:lnSpc>
              <a:tabLst>
                <a:tab pos="563880" algn="l"/>
              </a:tabLst>
            </a:pP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2050" spc="-204" dirty="0">
                <a:latin typeface="Symbol"/>
                <a:cs typeface="Symbol"/>
              </a:rPr>
              <a:t></a:t>
            </a:r>
            <a:r>
              <a:rPr sz="1600" dirty="0">
                <a:latin typeface="Times New Roman"/>
                <a:cs typeface="Times New Roman"/>
              </a:rPr>
              <a:t>ln</a:t>
            </a:r>
            <a:r>
              <a:rPr sz="1600" spc="9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2050" spc="-200" dirty="0">
                <a:latin typeface="Symbol"/>
                <a:cs typeface="Symbol"/>
              </a:rPr>
              <a:t></a:t>
            </a:r>
            <a:r>
              <a:rPr sz="1350" baseline="52469" dirty="0">
                <a:latin typeface="Times New Roman"/>
                <a:cs typeface="Times New Roman"/>
              </a:rPr>
              <a:t>2</a:t>
            </a:r>
            <a:endParaRPr sz="1350" baseline="5246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1600" i="1" dirty="0">
                <a:latin typeface="Times New Roman"/>
                <a:cs typeface="Times New Roman"/>
              </a:rPr>
              <a:t>xy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31738" y="1945683"/>
            <a:ext cx="3608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115" indent="-145415">
              <a:lnSpc>
                <a:spcPct val="100000"/>
              </a:lnSpc>
              <a:buFont typeface="Symbol"/>
              <a:buChar char=""/>
              <a:tabLst>
                <a:tab pos="158750" algn="l"/>
              </a:tabLst>
            </a:pP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92369" y="1945684"/>
            <a:ext cx="3488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57475" y="2048413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89325" y="2640411"/>
            <a:ext cx="251012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123101" y="0"/>
                </a:lnTo>
                <a:lnTo>
                  <a:pt x="101638" y="0"/>
                </a:lnTo>
                <a:lnTo>
                  <a:pt x="21336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32298" y="2280216"/>
            <a:ext cx="4693769" cy="1510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R="273050" algn="ctr">
              <a:lnSpc>
                <a:spcPts val="1460"/>
              </a:lnSpc>
              <a:spcBef>
                <a:spcPts val="720"/>
              </a:spcBef>
            </a:pPr>
            <a:r>
              <a:rPr sz="1600" i="1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  <a:p>
            <a:pPr marL="354965">
              <a:lnSpc>
                <a:spcPts val="1115"/>
              </a:lnSpc>
              <a:tabLst>
                <a:tab pos="2005330" algn="l"/>
              </a:tabLst>
            </a:pPr>
            <a:r>
              <a:rPr sz="1400" spc="-10" dirty="0">
                <a:latin typeface="Times New Roman"/>
                <a:cs typeface="Times New Roman"/>
              </a:rPr>
              <a:t>Solve the equation	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2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45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</a:t>
            </a:r>
            <a:r>
              <a:rPr sz="1600" spc="8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 indent="1746885">
              <a:lnSpc>
                <a:spcPts val="1580"/>
              </a:lnSpc>
            </a:pP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919"/>
              </a:spcBef>
            </a:pPr>
            <a:r>
              <a:rPr sz="1400" spc="-10" dirty="0">
                <a:latin typeface="Times New Roman"/>
                <a:cs typeface="Times New Roman"/>
              </a:rPr>
              <a:t>Dividing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two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sides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</a:t>
            </a:r>
            <a:r>
              <a:rPr sz="1600" spc="8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68631" y="3319561"/>
            <a:ext cx="63656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7495" algn="l"/>
                <a:tab pos="643255" algn="l"/>
                <a:tab pos="2720340" algn="l"/>
              </a:tabLst>
            </a:pPr>
            <a:r>
              <a:rPr sz="1600" u="sng" dirty="0">
                <a:latin typeface="Times New Roman"/>
                <a:cs typeface="Times New Roman"/>
              </a:rPr>
              <a:t> 	1 	</a:t>
            </a:r>
            <a:r>
              <a:rPr sz="1600" i="1" u="sng" dirty="0">
                <a:latin typeface="Times New Roman"/>
                <a:cs typeface="Times New Roman"/>
              </a:rPr>
              <a:t>dy</a:t>
            </a:r>
            <a:r>
              <a:rPr sz="1600" i="1" spc="3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15" baseline="-34722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x</a:t>
            </a:r>
            <a:r>
              <a:rPr sz="2400" i="1" spc="-44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sin</a:t>
            </a:r>
            <a:r>
              <a:rPr sz="1600" u="sng" spc="45" dirty="0">
                <a:latin typeface="Times New Roman"/>
                <a:cs typeface="Times New Roman"/>
              </a:rPr>
              <a:t>(</a:t>
            </a:r>
            <a:r>
              <a:rPr sz="1600" u="sng" dirty="0">
                <a:latin typeface="Times New Roman"/>
                <a:cs typeface="Times New Roman"/>
              </a:rPr>
              <a:t>2</a:t>
            </a:r>
            <a:r>
              <a:rPr sz="1600" u="sng" spc="-225" dirty="0">
                <a:latin typeface="Times New Roman"/>
                <a:cs typeface="Times New Roman"/>
              </a:rPr>
              <a:t> </a:t>
            </a:r>
            <a:r>
              <a:rPr sz="1600" i="1" u="sng" spc="60" dirty="0">
                <a:latin typeface="Times New Roman"/>
                <a:cs typeface="Times New Roman"/>
              </a:rPr>
              <a:t>y</a:t>
            </a:r>
            <a:r>
              <a:rPr sz="1600" u="sng" dirty="0">
                <a:latin typeface="Times New Roman"/>
                <a:cs typeface="Times New Roman"/>
              </a:rPr>
              <a:t>)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67" baseline="-34722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x	</a:t>
            </a:r>
            <a:r>
              <a:rPr sz="2400" baseline="-34722" dirty="0">
                <a:latin typeface="Times New Roman"/>
                <a:cs typeface="Times New Roman"/>
              </a:rPr>
              <a:t>se</a:t>
            </a:r>
            <a:r>
              <a:rPr sz="2400" spc="97" baseline="-34722" dirty="0">
                <a:latin typeface="Times New Roman"/>
                <a:cs typeface="Times New Roman"/>
              </a:rPr>
              <a:t>c</a:t>
            </a:r>
            <a:r>
              <a:rPr sz="1350" baseline="-18518" dirty="0">
                <a:latin typeface="Times New Roman"/>
                <a:cs typeface="Times New Roman"/>
              </a:rPr>
              <a:t>2</a:t>
            </a:r>
            <a:r>
              <a:rPr sz="1350" spc="-75" baseline="-18518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Times New Roman"/>
                <a:cs typeface="Times New Roman"/>
              </a:rPr>
              <a:t>(</a:t>
            </a:r>
            <a:r>
              <a:rPr sz="2400" spc="-315" baseline="-34722" dirty="0">
                <a:latin typeface="Times New Roman"/>
                <a:cs typeface="Times New Roman"/>
              </a:rPr>
              <a:t> </a:t>
            </a:r>
            <a:r>
              <a:rPr sz="2400" i="1" spc="89" baseline="-34722" dirty="0">
                <a:latin typeface="Times New Roman"/>
                <a:cs typeface="Times New Roman"/>
              </a:rPr>
              <a:t>y</a:t>
            </a:r>
            <a:r>
              <a:rPr sz="2400" baseline="-34722" dirty="0">
                <a:latin typeface="Times New Roman"/>
                <a:cs typeface="Times New Roman"/>
              </a:rPr>
              <a:t>)</a:t>
            </a:r>
            <a:r>
              <a:rPr sz="2400" spc="-127" baseline="-34722" dirty="0">
                <a:latin typeface="Times New Roman"/>
                <a:cs typeface="Times New Roman"/>
              </a:rPr>
              <a:t> </a:t>
            </a:r>
            <a:r>
              <a:rPr sz="1600" i="1" u="sng" dirty="0">
                <a:latin typeface="Times New Roman"/>
                <a:cs typeface="Times New Roman"/>
              </a:rPr>
              <a:t>dy</a:t>
            </a:r>
            <a:r>
              <a:rPr sz="1600" i="1" spc="3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</a:t>
            </a:r>
            <a:r>
              <a:rPr sz="2400" spc="-15" baseline="-34722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x</a:t>
            </a:r>
            <a:r>
              <a:rPr sz="2400" i="1" spc="-97" baseline="-34722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2</a:t>
            </a:r>
            <a:r>
              <a:rPr sz="1600" u="sng" spc="-25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sin(</a:t>
            </a:r>
            <a:r>
              <a:rPr sz="1600" u="sng" spc="-204" dirty="0">
                <a:latin typeface="Times New Roman"/>
                <a:cs typeface="Times New Roman"/>
              </a:rPr>
              <a:t> </a:t>
            </a:r>
            <a:r>
              <a:rPr sz="1600" i="1" u="sng" spc="60" dirty="0">
                <a:latin typeface="Times New Roman"/>
                <a:cs typeface="Times New Roman"/>
              </a:rPr>
              <a:t>y</a:t>
            </a:r>
            <a:r>
              <a:rPr sz="1600" u="sng" dirty="0">
                <a:latin typeface="Times New Roman"/>
                <a:cs typeface="Times New Roman"/>
              </a:rPr>
              <a:t>)</a:t>
            </a:r>
            <a:r>
              <a:rPr sz="1600" u="sng" spc="-210" dirty="0">
                <a:latin typeface="Times New Roman"/>
                <a:cs typeface="Times New Roman"/>
              </a:rPr>
              <a:t> </a:t>
            </a:r>
            <a:r>
              <a:rPr sz="1600" u="sng" dirty="0">
                <a:latin typeface="Times New Roman"/>
                <a:cs typeface="Times New Roman"/>
              </a:rPr>
              <a:t>cos(</a:t>
            </a:r>
            <a:r>
              <a:rPr sz="1600" u="sng" spc="-215" dirty="0">
                <a:latin typeface="Times New Roman"/>
                <a:cs typeface="Times New Roman"/>
              </a:rPr>
              <a:t> </a:t>
            </a:r>
            <a:r>
              <a:rPr sz="1600" i="1" u="sng" spc="60" dirty="0">
                <a:latin typeface="Times New Roman"/>
                <a:cs typeface="Times New Roman"/>
              </a:rPr>
              <a:t>y</a:t>
            </a:r>
            <a:r>
              <a:rPr sz="1600" u="sng" dirty="0">
                <a:latin typeface="Times New Roman"/>
                <a:cs typeface="Times New Roman"/>
              </a:rPr>
              <a:t>)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67" baseline="-34722" dirty="0">
                <a:latin typeface="Times New Roman"/>
                <a:cs typeface="Times New Roman"/>
              </a:rPr>
              <a:t> </a:t>
            </a:r>
            <a:r>
              <a:rPr sz="2400" i="1" baseline="-34722" dirty="0">
                <a:latin typeface="Times New Roman"/>
                <a:cs typeface="Times New Roman"/>
              </a:rPr>
              <a:t>x</a:t>
            </a:r>
            <a:endParaRPr sz="2400" baseline="-34722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76789" y="3489151"/>
            <a:ext cx="218439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23645" algn="l"/>
              </a:tabLst>
            </a:pPr>
            <a:r>
              <a:rPr sz="1600" dirty="0">
                <a:latin typeface="Times New Roman"/>
                <a:cs typeface="Times New Roman"/>
              </a:rPr>
              <a:t>co</a:t>
            </a:r>
            <a:r>
              <a:rPr sz="1600" spc="7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0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dx	</a:t>
            </a:r>
            <a:r>
              <a:rPr sz="1600" dirty="0">
                <a:latin typeface="Times New Roman"/>
                <a:cs typeface="Times New Roman"/>
              </a:rPr>
              <a:t>co</a:t>
            </a:r>
            <a:r>
              <a:rPr sz="1600" spc="8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14519" y="3398570"/>
            <a:ext cx="2659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75642" y="3489151"/>
            <a:ext cx="7597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co</a:t>
            </a:r>
            <a:r>
              <a:rPr sz="1600" spc="80" dirty="0">
                <a:latin typeface="Times New Roman"/>
                <a:cs typeface="Times New Roman"/>
              </a:rPr>
              <a:t>s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0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17553" y="3501299"/>
            <a:ext cx="2562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060550" y="3897331"/>
            <a:ext cx="743324" cy="0"/>
          </a:xfrm>
          <a:custGeom>
            <a:avLst/>
            <a:gdLst/>
            <a:ahLst/>
            <a:cxnLst/>
            <a:rect l="l" t="t" r="r" b="b"/>
            <a:pathLst>
              <a:path w="631825">
                <a:moveTo>
                  <a:pt x="0" y="0"/>
                </a:moveTo>
                <a:lnTo>
                  <a:pt x="6316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22263" y="3897331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339" y="0"/>
                </a:lnTo>
                <a:lnTo>
                  <a:pt x="101638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657977" y="3735440"/>
            <a:ext cx="2528794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80"/>
              </a:lnSpc>
            </a:pPr>
            <a:r>
              <a:rPr sz="1600" dirty="0">
                <a:latin typeface="Times New Roman"/>
                <a:cs typeface="Times New Roman"/>
              </a:rPr>
              <a:t>se</a:t>
            </a:r>
            <a:r>
              <a:rPr sz="1600" spc="65" dirty="0">
                <a:latin typeface="Times New Roman"/>
                <a:cs typeface="Times New Roman"/>
              </a:rPr>
              <a:t>c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2400" i="1" baseline="34722" dirty="0">
                <a:latin typeface="Times New Roman"/>
                <a:cs typeface="Times New Roman"/>
              </a:rPr>
              <a:t>dy</a:t>
            </a:r>
            <a:r>
              <a:rPr sz="2400" i="1" spc="52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Times New Roman"/>
                <a:cs typeface="Times New Roman"/>
              </a:rPr>
              <a:t>2</a:t>
            </a:r>
            <a:r>
              <a:rPr sz="2400" spc="-382" baseline="34722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Times New Roman"/>
                <a:cs typeface="Times New Roman"/>
              </a:rPr>
              <a:t>sin(</a:t>
            </a:r>
            <a:r>
              <a:rPr sz="2400" spc="-307" baseline="34722" dirty="0">
                <a:latin typeface="Times New Roman"/>
                <a:cs typeface="Times New Roman"/>
              </a:rPr>
              <a:t> </a:t>
            </a:r>
            <a:r>
              <a:rPr sz="2400" i="1" spc="104" baseline="34722" dirty="0">
                <a:latin typeface="Times New Roman"/>
                <a:cs typeface="Times New Roman"/>
              </a:rPr>
              <a:t>y</a:t>
            </a:r>
            <a:r>
              <a:rPr sz="2400" baseline="34722" dirty="0">
                <a:latin typeface="Times New Roman"/>
                <a:cs typeface="Times New Roman"/>
              </a:rPr>
              <a:t>)</a:t>
            </a:r>
            <a:r>
              <a:rPr sz="2400" spc="89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661035">
              <a:lnSpc>
                <a:spcPts val="1580"/>
              </a:lnSpc>
              <a:tabLst>
                <a:tab pos="1244600" algn="l"/>
              </a:tabLst>
            </a:pPr>
            <a:r>
              <a:rPr sz="1600" i="1" dirty="0">
                <a:latin typeface="Times New Roman"/>
                <a:cs typeface="Times New Roman"/>
              </a:rPr>
              <a:t>dx	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523156" y="3896843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339" y="0"/>
                </a:lnTo>
                <a:lnTo>
                  <a:pt x="101638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369695" y="3735440"/>
            <a:ext cx="28851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2900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se</a:t>
            </a:r>
            <a:r>
              <a:rPr sz="1600" spc="65" dirty="0">
                <a:latin typeface="Times New Roman"/>
                <a:cs typeface="Times New Roman"/>
              </a:rPr>
              <a:t>c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75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2400" i="1" baseline="34722" dirty="0">
                <a:latin typeface="Times New Roman"/>
                <a:cs typeface="Times New Roman"/>
              </a:rPr>
              <a:t>dy</a:t>
            </a:r>
            <a:r>
              <a:rPr sz="2400" i="1" spc="52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21631" y="3917177"/>
            <a:ext cx="25624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2283" y="4230259"/>
            <a:ext cx="1393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Let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tan(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255546" y="4312721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339" y="0"/>
                </a:lnTo>
                <a:lnTo>
                  <a:pt x="101638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16623" y="4312721"/>
            <a:ext cx="246529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130467" y="0"/>
                </a:lnTo>
                <a:lnTo>
                  <a:pt x="101638" y="0"/>
                </a:lnTo>
                <a:lnTo>
                  <a:pt x="2095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28851" y="4313209"/>
            <a:ext cx="724647" cy="0"/>
          </a:xfrm>
          <a:custGeom>
            <a:avLst/>
            <a:gdLst/>
            <a:ahLst/>
            <a:cxnLst/>
            <a:rect l="l" t="t" r="r" b="b"/>
            <a:pathLst>
              <a:path w="615950">
                <a:moveTo>
                  <a:pt x="0" y="0"/>
                </a:moveTo>
                <a:lnTo>
                  <a:pt x="61569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598024" y="4313209"/>
            <a:ext cx="246529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130467" y="0"/>
                </a:lnTo>
                <a:lnTo>
                  <a:pt x="101638" y="0"/>
                </a:lnTo>
                <a:lnTo>
                  <a:pt x="2095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324138" y="4313209"/>
            <a:ext cx="237565" cy="0"/>
          </a:xfrm>
          <a:custGeom>
            <a:avLst/>
            <a:gdLst/>
            <a:ahLst/>
            <a:cxnLst/>
            <a:rect l="l" t="t" r="r" b="b"/>
            <a:pathLst>
              <a:path w="201929">
                <a:moveTo>
                  <a:pt x="0" y="0"/>
                </a:moveTo>
                <a:lnTo>
                  <a:pt x="111442" y="0"/>
                </a:lnTo>
                <a:lnTo>
                  <a:pt x="101638" y="0"/>
                </a:lnTo>
                <a:lnTo>
                  <a:pt x="20170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83572" y="4728110"/>
            <a:ext cx="246529" cy="0"/>
          </a:xfrm>
          <a:custGeom>
            <a:avLst/>
            <a:gdLst/>
            <a:ahLst/>
            <a:cxnLst/>
            <a:rect l="l" t="t" r="r" b="b"/>
            <a:pathLst>
              <a:path w="209550">
                <a:moveTo>
                  <a:pt x="0" y="0"/>
                </a:moveTo>
                <a:lnTo>
                  <a:pt x="130467" y="0"/>
                </a:lnTo>
                <a:lnTo>
                  <a:pt x="101638" y="0"/>
                </a:lnTo>
                <a:lnTo>
                  <a:pt x="20955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496968" y="4151334"/>
            <a:ext cx="2580341" cy="9105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80"/>
              </a:lnSpc>
              <a:tabLst>
                <a:tab pos="441325" algn="l"/>
                <a:tab pos="1961514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2400" i="1" spc="-30" baseline="34722" dirty="0">
                <a:latin typeface="Times New Roman"/>
                <a:cs typeface="Times New Roman"/>
              </a:rPr>
              <a:t>dz</a:t>
            </a:r>
            <a:r>
              <a:rPr sz="2400" i="1" spc="225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</a:t>
            </a:r>
            <a:r>
              <a:rPr sz="1600" spc="65" dirty="0">
                <a:latin typeface="Times New Roman"/>
                <a:cs typeface="Times New Roman"/>
              </a:rPr>
              <a:t>c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75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2400" i="1" baseline="34722" dirty="0">
                <a:latin typeface="Times New Roman"/>
                <a:cs typeface="Times New Roman"/>
              </a:rPr>
              <a:t>dy	</a:t>
            </a: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  <a:p>
            <a:pPr marR="35560" algn="ctr">
              <a:lnSpc>
                <a:spcPts val="1580"/>
              </a:lnSpc>
              <a:tabLst>
                <a:tab pos="1054735" algn="l"/>
              </a:tabLst>
            </a:pPr>
            <a:r>
              <a:rPr sz="1600" i="1" dirty="0">
                <a:latin typeface="Times New Roman"/>
                <a:cs typeface="Times New Roman"/>
              </a:rPr>
              <a:t>dx	dx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650">
              <a:latin typeface="Times New Roman"/>
              <a:cs typeface="Times New Roman"/>
            </a:endParaRPr>
          </a:p>
          <a:p>
            <a:pPr marL="530225">
              <a:lnSpc>
                <a:spcPct val="100000"/>
              </a:lnSpc>
              <a:tabLst>
                <a:tab pos="918210" algn="l"/>
                <a:tab pos="1724660" algn="l"/>
              </a:tabLst>
            </a:pPr>
            <a:r>
              <a:rPr sz="1600" spc="-20" dirty="0">
                <a:latin typeface="Symbol"/>
                <a:cs typeface="Symbol"/>
              </a:rPr>
              <a:t></a:t>
            </a:r>
            <a:r>
              <a:rPr sz="1600" spc="-20" dirty="0">
                <a:latin typeface="Times New Roman"/>
                <a:cs typeface="Times New Roman"/>
              </a:rPr>
              <a:t>	</a:t>
            </a:r>
            <a:r>
              <a:rPr sz="1600" i="1" spc="-20" dirty="0">
                <a:latin typeface="Times New Roman"/>
                <a:cs typeface="Times New Roman"/>
              </a:rPr>
              <a:t>P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i="1" dirty="0">
                <a:latin typeface="Times New Roman"/>
                <a:cs typeface="Times New Roman"/>
              </a:rPr>
              <a:t>Q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322630" y="4320908"/>
            <a:ext cx="15284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33070" algn="l"/>
              </a:tabLst>
            </a:pPr>
            <a:r>
              <a:rPr sz="1600" i="1" dirty="0">
                <a:latin typeface="Times New Roman"/>
                <a:cs typeface="Times New Roman"/>
              </a:rPr>
              <a:t>dx	</a:t>
            </a:r>
            <a:r>
              <a:rPr sz="1600" dirty="0">
                <a:latin typeface="Times New Roman"/>
                <a:cs typeface="Times New Roman"/>
              </a:rPr>
              <a:t>se</a:t>
            </a:r>
            <a:r>
              <a:rPr sz="1600" spc="70" dirty="0">
                <a:latin typeface="Times New Roman"/>
                <a:cs typeface="Times New Roman"/>
              </a:rPr>
              <a:t>c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320717" y="4151334"/>
            <a:ext cx="15202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8975" algn="l"/>
                <a:tab pos="1098550" algn="l"/>
              </a:tabLst>
            </a:pP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14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baseline="-34722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1	</a:t>
            </a:r>
            <a:r>
              <a:rPr sz="1600" i="1" dirty="0">
                <a:latin typeface="Times New Roman"/>
                <a:cs typeface="Times New Roman"/>
              </a:rPr>
              <a:t>dz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80359" y="4566708"/>
            <a:ext cx="1196787" cy="3152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>
              <a:lnSpc>
                <a:spcPct val="64400"/>
              </a:lnSpc>
            </a:pPr>
            <a:r>
              <a:rPr sz="2400" i="1" baseline="34722" dirty="0">
                <a:latin typeface="Times New Roman"/>
                <a:cs typeface="Times New Roman"/>
              </a:rPr>
              <a:t>dz</a:t>
            </a:r>
            <a:r>
              <a:rPr sz="2400" i="1" spc="112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xz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 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668631" y="5002147"/>
            <a:ext cx="2495176" cy="7797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59" baseline="-12626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Times New Roman"/>
                <a:cs typeface="Times New Roman"/>
              </a:rPr>
              <a:t>P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442" baseline="-12626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xdx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  <a:p>
            <a:pPr marL="16510">
              <a:lnSpc>
                <a:spcPct val="100000"/>
              </a:lnSpc>
              <a:spcBef>
                <a:spcPts val="765"/>
              </a:spcBef>
            </a:pPr>
            <a:r>
              <a:rPr sz="1650" i="1" spc="100" dirty="0">
                <a:latin typeface="Symbol"/>
                <a:cs typeface="Symbol"/>
              </a:rPr>
              <a:t>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10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59" baseline="-12626" dirty="0">
                <a:latin typeface="Times New Roman"/>
                <a:cs typeface="Times New Roman"/>
              </a:rPr>
              <a:t> </a:t>
            </a:r>
            <a:r>
              <a:rPr sz="1650" i="1" spc="-40" dirty="0">
                <a:latin typeface="Symbol"/>
                <a:cs typeface="Symbol"/>
              </a:rPr>
              <a:t></a:t>
            </a:r>
            <a:r>
              <a:rPr sz="1650" i="1" spc="-26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5" dirty="0">
                <a:latin typeface="Times New Roman"/>
                <a:cs typeface="Times New Roman"/>
              </a:rPr>
              <a:t>)</a:t>
            </a:r>
            <a:r>
              <a:rPr sz="1600" i="1" spc="25" dirty="0">
                <a:latin typeface="Times New Roman"/>
                <a:cs typeface="Times New Roman"/>
              </a:rPr>
              <a:t>Q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27008" y="4974071"/>
            <a:ext cx="2435412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78485" algn="l"/>
                <a:tab pos="1744980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700" i="1" spc="75" dirty="0">
                <a:latin typeface="Symbol"/>
                <a:cs typeface="Symbol"/>
              </a:rPr>
              <a:t>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spc="85" dirty="0">
                <a:latin typeface="Times New Roman"/>
                <a:cs typeface="Times New Roman"/>
              </a:rPr>
              <a:t>e</a:t>
            </a:r>
            <a:r>
              <a:rPr sz="2100" baseline="25793" dirty="0">
                <a:latin typeface="Symbol"/>
                <a:cs typeface="Symbol"/>
              </a:rPr>
              <a:t></a:t>
            </a:r>
            <a:r>
              <a:rPr sz="2100" baseline="25793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e</a:t>
            </a:r>
            <a:r>
              <a:rPr sz="1350" i="1" baseline="43209" dirty="0">
                <a:latin typeface="Times New Roman"/>
                <a:cs typeface="Times New Roman"/>
              </a:rPr>
              <a:t>x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638664" y="4982323"/>
            <a:ext cx="829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771836" y="4980551"/>
            <a:ext cx="441512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i="1" dirty="0">
                <a:latin typeface="Times New Roman"/>
                <a:cs typeface="Times New Roman"/>
              </a:rPr>
              <a:t>P</a:t>
            </a:r>
            <a:r>
              <a:rPr sz="900" i="1" spc="-15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(</a:t>
            </a:r>
            <a:r>
              <a:rPr sz="900" spc="-105" dirty="0">
                <a:latin typeface="Times New Roman"/>
                <a:cs typeface="Times New Roman"/>
              </a:rPr>
              <a:t> </a:t>
            </a:r>
            <a:r>
              <a:rPr sz="900" i="1" spc="70" dirty="0">
                <a:latin typeface="Times New Roman"/>
                <a:cs typeface="Times New Roman"/>
              </a:rPr>
              <a:t>x</a:t>
            </a:r>
            <a:r>
              <a:rPr sz="900" spc="75" dirty="0">
                <a:latin typeface="Times New Roman"/>
                <a:cs typeface="Times New Roman"/>
              </a:rPr>
              <a:t>)</a:t>
            </a:r>
            <a:r>
              <a:rPr sz="900" i="1" dirty="0">
                <a:latin typeface="Times New Roman"/>
                <a:cs typeface="Times New Roman"/>
              </a:rPr>
              <a:t>dx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661458" y="5634729"/>
            <a:ext cx="1960281" cy="2821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990">
              <a:lnSpc>
                <a:spcPts val="235"/>
              </a:lnSpc>
              <a:tabLst>
                <a:tab pos="810895" algn="l"/>
              </a:tabLst>
            </a:pPr>
            <a:r>
              <a:rPr sz="700" dirty="0">
                <a:latin typeface="Times New Roman"/>
                <a:cs typeface="Times New Roman"/>
              </a:rPr>
              <a:t>2	2</a:t>
            </a: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ts val="2035"/>
              </a:lnSpc>
            </a:pPr>
            <a:r>
              <a:rPr sz="1600" i="1" spc="114" dirty="0">
                <a:latin typeface="Times New Roman"/>
                <a:cs typeface="Times New Roman"/>
              </a:rPr>
              <a:t>e</a:t>
            </a:r>
            <a:r>
              <a:rPr sz="1350" i="1" baseline="46296" dirty="0">
                <a:latin typeface="Times New Roman"/>
                <a:cs typeface="Times New Roman"/>
              </a:rPr>
              <a:t>x  </a:t>
            </a:r>
            <a:r>
              <a:rPr sz="1350" i="1" spc="-67" baseline="4629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z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494" baseline="-12626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e</a:t>
            </a:r>
            <a:r>
              <a:rPr sz="1350" i="1" baseline="46296" dirty="0">
                <a:latin typeface="Times New Roman"/>
                <a:cs typeface="Times New Roman"/>
              </a:rPr>
              <a:t>x  </a:t>
            </a:r>
            <a:r>
              <a:rPr sz="1350" i="1" spc="-22" baseline="46296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182529" y="5665553"/>
            <a:ext cx="2667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955253" y="5748503"/>
            <a:ext cx="293593" cy="0"/>
          </a:xfrm>
          <a:custGeom>
            <a:avLst/>
            <a:gdLst/>
            <a:ahLst/>
            <a:cxnLst/>
            <a:rect l="l" t="t" r="r" b="b"/>
            <a:pathLst>
              <a:path w="249554">
                <a:moveTo>
                  <a:pt x="0" y="0"/>
                </a:moveTo>
                <a:lnTo>
                  <a:pt x="24917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6285454" y="5665552"/>
            <a:ext cx="36082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115" indent="-145415">
              <a:lnSpc>
                <a:spcPct val="100000"/>
              </a:lnSpc>
              <a:buFont typeface="Symbol"/>
              <a:buChar char=""/>
              <a:tabLst>
                <a:tab pos="158750" algn="l"/>
              </a:tabLst>
            </a:pP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947499" y="5573911"/>
            <a:ext cx="2136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72" baseline="-24305" dirty="0">
                <a:latin typeface="Times New Roman"/>
                <a:cs typeface="Times New Roman"/>
              </a:rPr>
              <a:t>e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099558" y="5665552"/>
            <a:ext cx="8113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83985" y="5655059"/>
            <a:ext cx="2136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72" baseline="-24305" dirty="0">
                <a:latin typeface="Times New Roman"/>
                <a:cs typeface="Times New Roman"/>
              </a:rPr>
              <a:t>e</a:t>
            </a:r>
            <a:r>
              <a:rPr sz="900" i="1" dirty="0">
                <a:latin typeface="Times New Roman"/>
                <a:cs typeface="Times New Roman"/>
              </a:rPr>
              <a:t>x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030857" y="5768373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2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37536" y="5554192"/>
            <a:ext cx="829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973887" y="5635324"/>
            <a:ext cx="829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1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3572" y="1332178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339" y="0"/>
                </a:lnTo>
                <a:lnTo>
                  <a:pt x="101638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83572" y="2172732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339" y="0"/>
                </a:lnTo>
                <a:lnTo>
                  <a:pt x="101638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88285" y="3880226"/>
            <a:ext cx="63500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49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7571" y="3880226"/>
            <a:ext cx="635000" cy="0"/>
          </a:xfrm>
          <a:custGeom>
            <a:avLst/>
            <a:gdLst/>
            <a:ahLst/>
            <a:cxnLst/>
            <a:rect l="l" t="t" r="r" b="b"/>
            <a:pathLst>
              <a:path w="539750">
                <a:moveTo>
                  <a:pt x="0" y="0"/>
                </a:moveTo>
                <a:lnTo>
                  <a:pt x="53949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2134" y="748427"/>
            <a:ext cx="4817782" cy="424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Another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Fo</a:t>
            </a:r>
            <a:r>
              <a:rPr sz="1600" b="1" i="1" u="heavy" spc="-10" dirty="0">
                <a:latin typeface="Times New Roman"/>
                <a:cs typeface="Times New Roman"/>
              </a:rPr>
              <a:t>r</a:t>
            </a:r>
            <a:r>
              <a:rPr sz="1600" b="1" i="1" u="heavy" dirty="0">
                <a:latin typeface="Times New Roman"/>
                <a:cs typeface="Times New Roman"/>
              </a:rPr>
              <a:t>m of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Red</a:t>
            </a:r>
            <a:r>
              <a:rPr sz="1600" b="1" i="1" u="heavy" spc="-10" dirty="0">
                <a:latin typeface="Times New Roman"/>
                <a:cs typeface="Times New Roman"/>
              </a:rPr>
              <a:t>u</a:t>
            </a:r>
            <a:r>
              <a:rPr sz="1600" b="1" i="1" u="heavy" dirty="0">
                <a:latin typeface="Times New Roman"/>
                <a:cs typeface="Times New Roman"/>
              </a:rPr>
              <a:t>cib</a:t>
            </a:r>
            <a:r>
              <a:rPr sz="1600" b="1" i="1" u="heavy" spc="-10" dirty="0">
                <a:latin typeface="Times New Roman"/>
                <a:cs typeface="Times New Roman"/>
              </a:rPr>
              <a:t>l</a:t>
            </a:r>
            <a:r>
              <a:rPr sz="1600" b="1" i="1" u="heavy" dirty="0">
                <a:latin typeface="Times New Roman"/>
                <a:cs typeface="Times New Roman"/>
              </a:rPr>
              <a:t>e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spc="-10" dirty="0">
                <a:latin typeface="Times New Roman"/>
                <a:cs typeface="Times New Roman"/>
              </a:rPr>
              <a:t>t</a:t>
            </a:r>
            <a:r>
              <a:rPr sz="1600" b="1" i="1" u="heavy" dirty="0">
                <a:latin typeface="Times New Roman"/>
                <a:cs typeface="Times New Roman"/>
              </a:rPr>
              <a:t>o Linear</a:t>
            </a:r>
            <a:endParaRPr sz="1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840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general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form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may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Font typeface="Microsoft Sans Serif"/>
              <a:buChar char="•"/>
            </a:pPr>
            <a:endParaRPr sz="1400">
              <a:latin typeface="Times New Roman"/>
              <a:cs typeface="Times New Roman"/>
            </a:endParaRPr>
          </a:p>
          <a:p>
            <a:pPr marL="733425" marR="1447800" indent="1270">
              <a:lnSpc>
                <a:spcPct val="64400"/>
              </a:lnSpc>
              <a:spcBef>
                <a:spcPts val="805"/>
              </a:spcBef>
            </a:pPr>
            <a:r>
              <a:rPr sz="2400" i="1" baseline="34722" dirty="0">
                <a:latin typeface="Times New Roman"/>
                <a:cs typeface="Times New Roman"/>
              </a:rPr>
              <a:t>dx</a:t>
            </a:r>
            <a:r>
              <a:rPr sz="2400" i="1" spc="37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Times New Roman"/>
                <a:cs typeface="Times New Roman"/>
              </a:rPr>
              <a:t>P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11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Q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850"/>
              </a:spcBef>
            </a:pPr>
            <a:r>
              <a:rPr sz="1400" spc="-10" dirty="0">
                <a:latin typeface="Times New Roman"/>
                <a:cs typeface="Times New Roman"/>
              </a:rPr>
              <a:t>where the function 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 </a:t>
            </a:r>
            <a:r>
              <a:rPr sz="1600" i="1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power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980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sz="1400" spc="-10" dirty="0">
                <a:latin typeface="Times New Roman"/>
                <a:cs typeface="Times New Roman"/>
              </a:rPr>
              <a:t>Also,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may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733425" marR="1216025" indent="1270">
              <a:lnSpc>
                <a:spcPct val="64400"/>
              </a:lnSpc>
              <a:spcBef>
                <a:spcPts val="805"/>
              </a:spcBef>
            </a:pPr>
            <a:r>
              <a:rPr sz="2400" i="1" baseline="34722" dirty="0">
                <a:latin typeface="Times New Roman"/>
                <a:cs typeface="Times New Roman"/>
              </a:rPr>
              <a:t>dx</a:t>
            </a:r>
            <a:r>
              <a:rPr sz="2400" i="1" spc="37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P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spc="110" dirty="0">
                <a:latin typeface="Times New Roman"/>
                <a:cs typeface="Times New Roman"/>
              </a:rPr>
              <a:t>)</a:t>
            </a:r>
            <a:r>
              <a:rPr sz="1600" i="1" spc="125" dirty="0">
                <a:latin typeface="Times New Roman"/>
                <a:cs typeface="Times New Roman"/>
              </a:rPr>
              <a:t>g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i="1" spc="45" dirty="0">
                <a:latin typeface="Times New Roman"/>
                <a:cs typeface="Times New Roman"/>
              </a:rPr>
              <a:t>Q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70" dirty="0">
                <a:latin typeface="Times New Roman"/>
                <a:cs typeface="Times New Roman"/>
              </a:rPr>
              <a:t>y</a:t>
            </a:r>
            <a:r>
              <a:rPr sz="1600" spc="35" dirty="0">
                <a:latin typeface="Times New Roman"/>
                <a:cs typeface="Times New Roman"/>
              </a:rPr>
              <a:t>)</a:t>
            </a:r>
            <a:r>
              <a:rPr sz="1600" i="1" spc="25" dirty="0">
                <a:latin typeface="Times New Roman"/>
                <a:cs typeface="Times New Roman"/>
              </a:rPr>
              <a:t>h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4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850"/>
              </a:spcBef>
            </a:pPr>
            <a:r>
              <a:rPr sz="1400" spc="-10" dirty="0">
                <a:latin typeface="Times New Roman"/>
                <a:cs typeface="Times New Roman"/>
              </a:rPr>
              <a:t>where the function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g</a:t>
            </a:r>
            <a:r>
              <a:rPr sz="1600" i="1" spc="1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7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h</a:t>
            </a:r>
            <a:r>
              <a:rPr sz="1600" i="1" spc="1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are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25"/>
              </a:spcBef>
            </a:pPr>
            <a:r>
              <a:rPr sz="1400" spc="-10" dirty="0">
                <a:latin typeface="Times New Roman"/>
                <a:cs typeface="Times New Roman"/>
              </a:rPr>
              <a:t>Solve the equation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(sin(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5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25"/>
              </a:spcBef>
            </a:pPr>
            <a:r>
              <a:rPr sz="1400" spc="-10" dirty="0">
                <a:latin typeface="Times New Roman"/>
                <a:cs typeface="Times New Roman"/>
              </a:rPr>
              <a:t>Dividing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two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sides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99743" y="3900586"/>
            <a:ext cx="6521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5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683572" y="3880226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78" y="0"/>
                </a:lnTo>
                <a:lnTo>
                  <a:pt x="101485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07453" y="3880715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78" y="0"/>
                </a:lnTo>
                <a:lnTo>
                  <a:pt x="101485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32178" y="3900586"/>
            <a:ext cx="1999876" cy="6335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3425">
              <a:lnSpc>
                <a:spcPct val="100000"/>
              </a:lnSpc>
              <a:tabLst>
                <a:tab pos="115824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dy	</a:t>
            </a:r>
            <a:r>
              <a:rPr sz="1600" spc="-1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25"/>
              </a:spcBef>
            </a:pPr>
            <a:r>
              <a:rPr sz="1400" spc="-10" dirty="0">
                <a:latin typeface="Times New Roman"/>
                <a:cs typeface="Times New Roman"/>
              </a:rPr>
              <a:t>Dividing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60" baseline="432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spc="-10" dirty="0">
                <a:latin typeface="Times New Roman"/>
                <a:cs typeface="Times New Roman"/>
              </a:rPr>
              <a:t>we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get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82226" y="3718784"/>
            <a:ext cx="11288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5021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dx	</a:t>
            </a:r>
            <a:r>
              <a:rPr sz="1600" spc="-10" dirty="0">
                <a:latin typeface="Times New Roman"/>
                <a:cs typeface="Times New Roman"/>
              </a:rPr>
              <a:t>sin(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11444" y="3706046"/>
            <a:ext cx="2196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142" baseline="-24305" dirty="0">
                <a:latin typeface="Times New Roman"/>
                <a:cs typeface="Times New Roman"/>
              </a:rPr>
              <a:t>x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2394" y="3797765"/>
            <a:ext cx="11923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58190" algn="l"/>
              </a:tabLst>
            </a:pP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40692" y="3797718"/>
            <a:ext cx="2652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95490" y="3787743"/>
            <a:ext cx="21926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0815" indent="-158115">
              <a:lnSpc>
                <a:spcPct val="100000"/>
              </a:lnSpc>
              <a:buFont typeface="Symbol"/>
              <a:buChar char=""/>
              <a:tabLst>
                <a:tab pos="171450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15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sec(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04273" y="3718864"/>
            <a:ext cx="257735" cy="571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>
              <a:lnSpc>
                <a:spcPct val="116300"/>
              </a:lnSpc>
            </a:pPr>
            <a:r>
              <a:rPr sz="1600" i="1" spc="-10" dirty="0">
                <a:latin typeface="Times New Roman"/>
                <a:cs typeface="Times New Roman"/>
              </a:rPr>
              <a:t>dx 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683572" y="4524325"/>
            <a:ext cx="242047" cy="0"/>
          </a:xfrm>
          <a:custGeom>
            <a:avLst/>
            <a:gdLst/>
            <a:ahLst/>
            <a:cxnLst/>
            <a:rect l="l" t="t" r="r" b="b"/>
            <a:pathLst>
              <a:path w="205739">
                <a:moveTo>
                  <a:pt x="0" y="0"/>
                </a:moveTo>
                <a:lnTo>
                  <a:pt x="20573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52744" y="4524325"/>
            <a:ext cx="197971" cy="0"/>
          </a:xfrm>
          <a:custGeom>
            <a:avLst/>
            <a:gdLst/>
            <a:ahLst/>
            <a:cxnLst/>
            <a:rect l="l" t="t" r="r" b="b"/>
            <a:pathLst>
              <a:path w="168275">
                <a:moveTo>
                  <a:pt x="0" y="0"/>
                </a:moveTo>
                <a:lnTo>
                  <a:pt x="117348" y="0"/>
                </a:lnTo>
                <a:lnTo>
                  <a:pt x="101638" y="0"/>
                </a:lnTo>
                <a:lnTo>
                  <a:pt x="16817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70443" y="4524325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78" y="0"/>
                </a:lnTo>
                <a:lnTo>
                  <a:pt x="101485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730337" y="4362434"/>
            <a:ext cx="25205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34722" dirty="0">
                <a:latin typeface="Times New Roman"/>
                <a:cs typeface="Times New Roman"/>
              </a:rPr>
              <a:t>1 </a:t>
            </a:r>
            <a:r>
              <a:rPr sz="2400" spc="-7" baseline="34722" dirty="0">
                <a:latin typeface="Times New Roman"/>
                <a:cs typeface="Times New Roman"/>
              </a:rPr>
              <a:t> </a:t>
            </a:r>
            <a:r>
              <a:rPr sz="2400" i="1" spc="-15" baseline="34722" dirty="0">
                <a:latin typeface="Times New Roman"/>
                <a:cs typeface="Times New Roman"/>
              </a:rPr>
              <a:t>dx</a:t>
            </a:r>
            <a:r>
              <a:rPr sz="2400" i="1" spc="37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Times New Roman"/>
                <a:cs typeface="Times New Roman"/>
              </a:rPr>
              <a:t>1</a:t>
            </a:r>
            <a:r>
              <a:rPr sz="2400" spc="-52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sec(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91177" y="4532200"/>
            <a:ext cx="9054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66115" algn="l"/>
              </a:tabLst>
            </a:pP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 </a:t>
            </a:r>
            <a:r>
              <a:rPr sz="1350" spc="-142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70019" y="4960244"/>
            <a:ext cx="1359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562549" y="4939714"/>
            <a:ext cx="129987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02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20208" y="4940203"/>
            <a:ext cx="265953" cy="0"/>
          </a:xfrm>
          <a:custGeom>
            <a:avLst/>
            <a:gdLst/>
            <a:ahLst/>
            <a:cxnLst/>
            <a:rect l="l" t="t" r="r" b="b"/>
            <a:pathLst>
              <a:path w="226060">
                <a:moveTo>
                  <a:pt x="0" y="0"/>
                </a:moveTo>
                <a:lnTo>
                  <a:pt x="22555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30388" y="4940203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478" y="0"/>
                </a:lnTo>
                <a:lnTo>
                  <a:pt x="101485" y="0"/>
                </a:lnTo>
                <a:lnTo>
                  <a:pt x="21259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32224" y="4778280"/>
            <a:ext cx="14306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02030" algn="l"/>
              </a:tabLst>
            </a:pPr>
            <a:r>
              <a:rPr sz="1400" spc="-10" dirty="0">
                <a:latin typeface="Times New Roman"/>
                <a:cs typeface="Times New Roman"/>
              </a:rPr>
              <a:t>Let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Times New Roman"/>
                <a:cs typeface="Times New Roman"/>
              </a:rPr>
              <a:t>1	</a:t>
            </a: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515497" y="4940203"/>
            <a:ext cx="229347" cy="0"/>
          </a:xfrm>
          <a:custGeom>
            <a:avLst/>
            <a:gdLst/>
            <a:ahLst/>
            <a:cxnLst/>
            <a:rect l="l" t="t" r="r" b="b"/>
            <a:pathLst>
              <a:path w="194944">
                <a:moveTo>
                  <a:pt x="0" y="0"/>
                </a:moveTo>
                <a:lnTo>
                  <a:pt x="115862" y="0"/>
                </a:lnTo>
                <a:lnTo>
                  <a:pt x="101485" y="0"/>
                </a:lnTo>
                <a:lnTo>
                  <a:pt x="19480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517468" y="4776130"/>
            <a:ext cx="10668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0" dirty="0">
                <a:latin typeface="Times New Roman"/>
                <a:cs typeface="Times New Roman"/>
              </a:rPr>
              <a:t>dz</a:t>
            </a:r>
            <a:r>
              <a:rPr sz="1600" i="1" spc="165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112" baseline="-34722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1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511970" y="4948079"/>
            <a:ext cx="106978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6037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dy	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 </a:t>
            </a:r>
            <a:r>
              <a:rPr sz="1350" spc="-30" baseline="43209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86498" y="4857254"/>
            <a:ext cx="26670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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305312" y="4940203"/>
            <a:ext cx="251012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134404" y="0"/>
                </a:lnTo>
                <a:lnTo>
                  <a:pt x="101485" y="0"/>
                </a:lnTo>
                <a:lnTo>
                  <a:pt x="21336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06152" y="4940203"/>
            <a:ext cx="251012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123240" y="0"/>
                </a:lnTo>
                <a:lnTo>
                  <a:pt x="101485" y="0"/>
                </a:lnTo>
                <a:lnTo>
                  <a:pt x="21336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402791" y="4778271"/>
            <a:ext cx="1154953" cy="5711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>
              <a:lnSpc>
                <a:spcPct val="116300"/>
              </a:lnSpc>
              <a:tabLst>
                <a:tab pos="776605" algn="l"/>
              </a:tabLst>
            </a:pP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100" dirty="0">
                <a:latin typeface="Times New Roman"/>
                <a:cs typeface="Times New Roman"/>
              </a:rPr>
              <a:t> </a:t>
            </a:r>
            <a:r>
              <a:rPr sz="2400" baseline="-34722" dirty="0">
                <a:latin typeface="Symbol"/>
                <a:cs typeface="Symbol"/>
              </a:rPr>
              <a:t></a:t>
            </a:r>
            <a:r>
              <a:rPr sz="2400" spc="-44" baseline="-34722" dirty="0">
                <a:latin typeface="Times New Roman"/>
                <a:cs typeface="Times New Roman"/>
              </a:rPr>
              <a:t> </a:t>
            </a:r>
            <a:r>
              <a:rPr sz="2400" spc="172" baseline="-34722" dirty="0">
                <a:latin typeface="Symbol"/>
                <a:cs typeface="Symbol"/>
              </a:rPr>
              <a:t></a:t>
            </a:r>
            <a:r>
              <a:rPr sz="2400" i="1" spc="142" baseline="-34722" dirty="0">
                <a:latin typeface="Times New Roman"/>
                <a:cs typeface="Times New Roman"/>
              </a:rPr>
              <a:t>x</a:t>
            </a:r>
            <a:r>
              <a:rPr sz="1350" spc="-7" baseline="-18518" dirty="0">
                <a:latin typeface="Times New Roman"/>
                <a:cs typeface="Times New Roman"/>
              </a:rPr>
              <a:t>2</a:t>
            </a:r>
            <a:r>
              <a:rPr sz="1350" baseline="-18518" dirty="0">
                <a:latin typeface="Times New Roman"/>
                <a:cs typeface="Times New Roman"/>
              </a:rPr>
              <a:t> </a:t>
            </a:r>
            <a:r>
              <a:rPr sz="1350" spc="97" baseline="-18518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dz dy</a:t>
            </a:r>
            <a:r>
              <a:rPr sz="1600" i="1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859280" y="5355592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33642" y="0"/>
                </a:lnTo>
                <a:lnTo>
                  <a:pt x="101485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65119" y="5193742"/>
            <a:ext cx="2436906" cy="157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625" marR="5080" indent="-161925">
              <a:lnSpc>
                <a:spcPct val="64300"/>
              </a:lnSpc>
              <a:buFont typeface="Symbol"/>
              <a:buChar char=""/>
              <a:tabLst>
                <a:tab pos="179705" algn="l"/>
              </a:tabLst>
            </a:pPr>
            <a:r>
              <a:rPr sz="2400" i="1" spc="-15" baseline="34722" dirty="0">
                <a:latin typeface="Times New Roman"/>
                <a:cs typeface="Times New Roman"/>
              </a:rPr>
              <a:t>dz</a:t>
            </a:r>
            <a:r>
              <a:rPr sz="2400" i="1" spc="135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170" dirty="0">
                <a:latin typeface="Symbol"/>
                <a:cs typeface="Symbol"/>
              </a:rPr>
              <a:t></a:t>
            </a:r>
            <a:r>
              <a:rPr sz="1600" dirty="0">
                <a:latin typeface="Times New Roman"/>
                <a:cs typeface="Times New Roman"/>
              </a:rPr>
              <a:t>sec(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683572" y="5770982"/>
            <a:ext cx="251012" cy="0"/>
          </a:xfrm>
          <a:custGeom>
            <a:avLst/>
            <a:gdLst/>
            <a:ahLst/>
            <a:cxnLst/>
            <a:rect l="l" t="t" r="r" b="b"/>
            <a:pathLst>
              <a:path w="213360">
                <a:moveTo>
                  <a:pt x="0" y="0"/>
                </a:moveTo>
                <a:lnTo>
                  <a:pt x="134404" y="0"/>
                </a:lnTo>
                <a:lnTo>
                  <a:pt x="101485" y="0"/>
                </a:lnTo>
                <a:lnTo>
                  <a:pt x="21335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80388" y="5609132"/>
            <a:ext cx="2085788" cy="1576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445">
              <a:lnSpc>
                <a:spcPct val="64300"/>
              </a:lnSpc>
            </a:pPr>
            <a:r>
              <a:rPr sz="2400" i="1" spc="-15" baseline="34722" dirty="0">
                <a:latin typeface="Times New Roman"/>
                <a:cs typeface="Times New Roman"/>
              </a:rPr>
              <a:t>dz</a:t>
            </a:r>
            <a:r>
              <a:rPr sz="2400" i="1" spc="135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sec(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 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35805" y="5688032"/>
            <a:ext cx="155164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0685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P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145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686686" y="5688032"/>
            <a:ext cx="10458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spc="-15" dirty="0">
                <a:latin typeface="Times New Roman"/>
                <a:cs typeface="Times New Roman"/>
              </a:rPr>
              <a:t>Q</a:t>
            </a:r>
            <a:r>
              <a:rPr sz="1600" i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sec(</a:t>
            </a:r>
            <a:r>
              <a:rPr sz="1600" spc="-23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2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07224" y="910924"/>
            <a:ext cx="635747" cy="0"/>
          </a:xfrm>
          <a:custGeom>
            <a:avLst/>
            <a:gdLst/>
            <a:ahLst/>
            <a:cxnLst/>
            <a:rect l="l" t="t" r="r" b="b"/>
            <a:pathLst>
              <a:path w="540385">
                <a:moveTo>
                  <a:pt x="0" y="0"/>
                </a:moveTo>
                <a:lnTo>
                  <a:pt x="54025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668451" y="749033"/>
            <a:ext cx="4641475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8960" algn="ctr">
              <a:lnSpc>
                <a:spcPts val="1160"/>
              </a:lnSpc>
            </a:pPr>
            <a:r>
              <a:rPr sz="1600" dirty="0">
                <a:latin typeface="Times New Roman"/>
                <a:cs typeface="Times New Roman"/>
              </a:rPr>
              <a:t>sin(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tabLst>
                <a:tab pos="2562860" algn="l"/>
              </a:tabLst>
            </a:pP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67" baseline="-12626" dirty="0">
                <a:latin typeface="Times New Roman"/>
                <a:cs typeface="Times New Roman"/>
              </a:rPr>
              <a:t> </a:t>
            </a:r>
            <a:r>
              <a:rPr sz="1600" i="1" spc="40" dirty="0">
                <a:latin typeface="Times New Roman"/>
                <a:cs typeface="Times New Roman"/>
              </a:rPr>
              <a:t>P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3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spc="70" dirty="0">
                <a:latin typeface="Symbol"/>
                <a:cs typeface="Symbol"/>
              </a:rPr>
              <a:t>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405" baseline="-1262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65" dirty="0">
                <a:latin typeface="Symbol"/>
                <a:cs typeface="Symbol"/>
              </a:rPr>
              <a:t>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baseline="-12626" dirty="0">
                <a:latin typeface="Times New Roman"/>
                <a:cs typeface="Times New Roman"/>
              </a:rPr>
              <a:t>	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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</a:t>
            </a:r>
            <a:r>
              <a:rPr sz="1600" spc="40" dirty="0">
                <a:latin typeface="Times New Roman"/>
                <a:cs typeface="Times New Roman"/>
              </a:rPr>
              <a:t>n</a:t>
            </a:r>
            <a:r>
              <a:rPr sz="2000" spc="-185" dirty="0">
                <a:latin typeface="Symbol"/>
                <a:cs typeface="Symbol"/>
              </a:rPr>
              <a:t>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2000" spc="-150" dirty="0">
                <a:latin typeface="Symbol"/>
                <a:cs typeface="Symbol"/>
              </a:rPr>
              <a:t>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00455" y="930771"/>
            <a:ext cx="65143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84519" y="1269137"/>
            <a:ext cx="372035" cy="0"/>
          </a:xfrm>
          <a:custGeom>
            <a:avLst/>
            <a:gdLst/>
            <a:ahLst/>
            <a:cxnLst/>
            <a:rect l="l" t="t" r="r" b="b"/>
            <a:pathLst>
              <a:path w="316229">
                <a:moveTo>
                  <a:pt x="0" y="0"/>
                </a:moveTo>
                <a:lnTo>
                  <a:pt x="31623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73114" y="1253867"/>
            <a:ext cx="3824194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i="1" spc="112" baseline="-21241" dirty="0">
                <a:latin typeface="Symbol"/>
                <a:cs typeface="Symbol"/>
              </a:rPr>
              <a:t></a:t>
            </a:r>
            <a:r>
              <a:rPr sz="2400" baseline="-22569" dirty="0">
                <a:latin typeface="Times New Roman"/>
                <a:cs typeface="Times New Roman"/>
              </a:rPr>
              <a:t>(</a:t>
            </a:r>
            <a:r>
              <a:rPr sz="2400" spc="-315" baseline="-22569" dirty="0">
                <a:latin typeface="Times New Roman"/>
                <a:cs typeface="Times New Roman"/>
              </a:rPr>
              <a:t> </a:t>
            </a:r>
            <a:r>
              <a:rPr sz="2400" i="1" spc="89" baseline="-22569" dirty="0">
                <a:latin typeface="Times New Roman"/>
                <a:cs typeface="Times New Roman"/>
              </a:rPr>
              <a:t>y</a:t>
            </a:r>
            <a:r>
              <a:rPr sz="2400" baseline="-22569" dirty="0">
                <a:latin typeface="Times New Roman"/>
                <a:cs typeface="Times New Roman"/>
              </a:rPr>
              <a:t>)</a:t>
            </a:r>
            <a:r>
              <a:rPr sz="2400" spc="-52" baseline="-22569" dirty="0">
                <a:latin typeface="Times New Roman"/>
                <a:cs typeface="Times New Roman"/>
              </a:rPr>
              <a:t> </a:t>
            </a:r>
            <a:r>
              <a:rPr sz="2400" baseline="-22569" dirty="0">
                <a:latin typeface="Symbol"/>
                <a:cs typeface="Symbol"/>
              </a:rPr>
              <a:t></a:t>
            </a:r>
            <a:r>
              <a:rPr sz="2400" spc="-75" baseline="-22569" dirty="0">
                <a:latin typeface="Times New Roman"/>
                <a:cs typeface="Times New Roman"/>
              </a:rPr>
              <a:t> </a:t>
            </a:r>
            <a:r>
              <a:rPr sz="2400" i="1" spc="127" baseline="-22569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Symbol"/>
                <a:cs typeface="Symbol"/>
              </a:rPr>
              <a:t></a:t>
            </a:r>
            <a:r>
              <a:rPr sz="1400" spc="-200" dirty="0">
                <a:latin typeface="Times New Roman"/>
                <a:cs typeface="Times New Roman"/>
              </a:rPr>
              <a:t> </a:t>
            </a:r>
            <a:r>
              <a:rPr sz="1350" i="1" baseline="21604" dirty="0">
                <a:latin typeface="Times New Roman"/>
                <a:cs typeface="Times New Roman"/>
              </a:rPr>
              <a:t>P</a:t>
            </a:r>
            <a:r>
              <a:rPr sz="1350" i="1" spc="-217" baseline="21604" dirty="0">
                <a:latin typeface="Times New Roman"/>
                <a:cs typeface="Times New Roman"/>
              </a:rPr>
              <a:t> </a:t>
            </a:r>
            <a:r>
              <a:rPr sz="1350" baseline="21604" dirty="0">
                <a:latin typeface="Times New Roman"/>
                <a:cs typeface="Times New Roman"/>
              </a:rPr>
              <a:t>(</a:t>
            </a:r>
            <a:r>
              <a:rPr sz="1350" spc="-97" baseline="21604" dirty="0">
                <a:latin typeface="Times New Roman"/>
                <a:cs typeface="Times New Roman"/>
              </a:rPr>
              <a:t> </a:t>
            </a:r>
            <a:r>
              <a:rPr sz="1350" i="1" baseline="21604" dirty="0">
                <a:latin typeface="Times New Roman"/>
                <a:cs typeface="Times New Roman"/>
              </a:rPr>
              <a:t>y</a:t>
            </a:r>
            <a:r>
              <a:rPr sz="1350" i="1" spc="-209" baseline="21604" dirty="0">
                <a:latin typeface="Times New Roman"/>
                <a:cs typeface="Times New Roman"/>
              </a:rPr>
              <a:t> </a:t>
            </a:r>
            <a:r>
              <a:rPr sz="1350" spc="112" baseline="21604" dirty="0">
                <a:latin typeface="Times New Roman"/>
                <a:cs typeface="Times New Roman"/>
              </a:rPr>
              <a:t>)</a:t>
            </a:r>
            <a:r>
              <a:rPr sz="1350" i="1" baseline="21604" dirty="0">
                <a:latin typeface="Times New Roman"/>
                <a:cs typeface="Times New Roman"/>
              </a:rPr>
              <a:t>dy  </a:t>
            </a:r>
            <a:r>
              <a:rPr sz="1350" i="1" spc="-157" baseline="21604" dirty="0">
                <a:latin typeface="Times New Roman"/>
                <a:cs typeface="Times New Roman"/>
              </a:rPr>
              <a:t> </a:t>
            </a:r>
            <a:r>
              <a:rPr sz="2400" baseline="-22569" dirty="0">
                <a:latin typeface="Symbol"/>
                <a:cs typeface="Symbol"/>
              </a:rPr>
              <a:t></a:t>
            </a:r>
            <a:r>
              <a:rPr sz="2400" spc="-89" baseline="-22569" dirty="0">
                <a:latin typeface="Times New Roman"/>
                <a:cs typeface="Times New Roman"/>
              </a:rPr>
              <a:t> </a:t>
            </a:r>
            <a:r>
              <a:rPr sz="2400" i="1" spc="112" baseline="-22569" dirty="0">
                <a:latin typeface="Times New Roman"/>
                <a:cs typeface="Times New Roman"/>
              </a:rPr>
              <a:t>e</a:t>
            </a:r>
            <a:r>
              <a:rPr sz="1350" spc="15" baseline="6172" dirty="0">
                <a:latin typeface="Symbol"/>
                <a:cs typeface="Symbol"/>
              </a:rPr>
              <a:t></a:t>
            </a:r>
            <a:r>
              <a:rPr sz="1350" baseline="6172" dirty="0">
                <a:latin typeface="Times New Roman"/>
                <a:cs typeface="Times New Roman"/>
              </a:rPr>
              <a:t>l</a:t>
            </a:r>
            <a:r>
              <a:rPr sz="1350" spc="120" baseline="6172" dirty="0">
                <a:latin typeface="Times New Roman"/>
                <a:cs typeface="Times New Roman"/>
              </a:rPr>
              <a:t>n</a:t>
            </a:r>
            <a:r>
              <a:rPr sz="1725" spc="-89" baseline="4830" dirty="0">
                <a:latin typeface="Symbol"/>
                <a:cs typeface="Symbol"/>
              </a:rPr>
              <a:t></a:t>
            </a:r>
            <a:r>
              <a:rPr sz="1350" baseline="6172" dirty="0">
                <a:latin typeface="Times New Roman"/>
                <a:cs typeface="Times New Roman"/>
              </a:rPr>
              <a:t>cos(</a:t>
            </a:r>
            <a:r>
              <a:rPr sz="1350" spc="-104" baseline="6172" dirty="0">
                <a:latin typeface="Times New Roman"/>
                <a:cs typeface="Times New Roman"/>
              </a:rPr>
              <a:t> </a:t>
            </a:r>
            <a:r>
              <a:rPr sz="1350" i="1" baseline="6172" dirty="0">
                <a:latin typeface="Times New Roman"/>
                <a:cs typeface="Times New Roman"/>
              </a:rPr>
              <a:t>y</a:t>
            </a:r>
            <a:r>
              <a:rPr sz="1350" i="1" spc="-209" baseline="6172" dirty="0">
                <a:latin typeface="Times New Roman"/>
                <a:cs typeface="Times New Roman"/>
              </a:rPr>
              <a:t> </a:t>
            </a:r>
            <a:r>
              <a:rPr sz="1350" baseline="6172" dirty="0">
                <a:latin typeface="Times New Roman"/>
                <a:cs typeface="Times New Roman"/>
              </a:rPr>
              <a:t>)</a:t>
            </a:r>
            <a:r>
              <a:rPr sz="1350" spc="-195" baseline="6172" dirty="0">
                <a:latin typeface="Times New Roman"/>
                <a:cs typeface="Times New Roman"/>
              </a:rPr>
              <a:t> </a:t>
            </a:r>
            <a:r>
              <a:rPr sz="1725" spc="-142" baseline="4830" dirty="0">
                <a:latin typeface="Symbol"/>
                <a:cs typeface="Symbol"/>
              </a:rPr>
              <a:t></a:t>
            </a:r>
            <a:r>
              <a:rPr sz="1725" baseline="4830" dirty="0">
                <a:latin typeface="Times New Roman"/>
                <a:cs typeface="Times New Roman"/>
              </a:rPr>
              <a:t> </a:t>
            </a:r>
            <a:r>
              <a:rPr sz="1725" spc="-157" baseline="4830" dirty="0">
                <a:latin typeface="Times New Roman"/>
                <a:cs typeface="Times New Roman"/>
              </a:rPr>
              <a:t> </a:t>
            </a:r>
            <a:r>
              <a:rPr sz="2400" baseline="-22569" dirty="0">
                <a:latin typeface="Symbol"/>
                <a:cs typeface="Symbol"/>
              </a:rPr>
              <a:t></a:t>
            </a:r>
            <a:r>
              <a:rPr sz="2400" spc="-89" baseline="-22569" dirty="0">
                <a:latin typeface="Times New Roman"/>
                <a:cs typeface="Times New Roman"/>
              </a:rPr>
              <a:t> </a:t>
            </a:r>
            <a:r>
              <a:rPr sz="2400" i="1" spc="89" baseline="-22569" dirty="0">
                <a:latin typeface="Times New Roman"/>
                <a:cs typeface="Times New Roman"/>
              </a:rPr>
              <a:t>e</a:t>
            </a:r>
            <a:r>
              <a:rPr sz="1350" baseline="6172" dirty="0">
                <a:latin typeface="Times New Roman"/>
                <a:cs typeface="Times New Roman"/>
              </a:rPr>
              <a:t>l</a:t>
            </a:r>
            <a:r>
              <a:rPr sz="1350" spc="112" baseline="6172" dirty="0">
                <a:latin typeface="Times New Roman"/>
                <a:cs typeface="Times New Roman"/>
              </a:rPr>
              <a:t>n</a:t>
            </a:r>
            <a:r>
              <a:rPr sz="1725" spc="-89" baseline="4830" dirty="0">
                <a:latin typeface="Symbol"/>
                <a:cs typeface="Symbol"/>
              </a:rPr>
              <a:t></a:t>
            </a:r>
            <a:r>
              <a:rPr sz="1350" baseline="6172" dirty="0">
                <a:latin typeface="Times New Roman"/>
                <a:cs typeface="Times New Roman"/>
              </a:rPr>
              <a:t>cos(</a:t>
            </a:r>
            <a:r>
              <a:rPr sz="1350" spc="-120" baseline="6172" dirty="0">
                <a:latin typeface="Times New Roman"/>
                <a:cs typeface="Times New Roman"/>
              </a:rPr>
              <a:t> </a:t>
            </a:r>
            <a:r>
              <a:rPr sz="1350" i="1" baseline="6172" dirty="0">
                <a:latin typeface="Times New Roman"/>
                <a:cs typeface="Times New Roman"/>
              </a:rPr>
              <a:t>y</a:t>
            </a:r>
            <a:r>
              <a:rPr sz="1350" i="1" spc="-202" baseline="6172" dirty="0">
                <a:latin typeface="Times New Roman"/>
                <a:cs typeface="Times New Roman"/>
              </a:rPr>
              <a:t> </a:t>
            </a:r>
            <a:r>
              <a:rPr sz="1350" baseline="6172" dirty="0">
                <a:latin typeface="Times New Roman"/>
                <a:cs typeface="Times New Roman"/>
              </a:rPr>
              <a:t>)</a:t>
            </a:r>
            <a:r>
              <a:rPr sz="1350" spc="-209" baseline="6172" dirty="0">
                <a:latin typeface="Times New Roman"/>
                <a:cs typeface="Times New Roman"/>
              </a:rPr>
              <a:t> </a:t>
            </a:r>
            <a:r>
              <a:rPr sz="1725" spc="-195" baseline="4830" dirty="0">
                <a:latin typeface="Symbol"/>
                <a:cs typeface="Symbol"/>
              </a:rPr>
              <a:t></a:t>
            </a:r>
            <a:r>
              <a:rPr sz="1050" spc="-60" baseline="39682" dirty="0">
                <a:latin typeface="Symbol"/>
                <a:cs typeface="Symbol"/>
              </a:rPr>
              <a:t></a:t>
            </a:r>
            <a:r>
              <a:rPr sz="1050" baseline="39682" dirty="0">
                <a:latin typeface="Times New Roman"/>
                <a:cs typeface="Times New Roman"/>
              </a:rPr>
              <a:t>1  </a:t>
            </a:r>
            <a:r>
              <a:rPr sz="1050" spc="52" baseline="39682" dirty="0">
                <a:latin typeface="Times New Roman"/>
                <a:cs typeface="Times New Roman"/>
              </a:rPr>
              <a:t> </a:t>
            </a:r>
            <a:r>
              <a:rPr sz="2400" baseline="-22569" dirty="0">
                <a:latin typeface="Symbol"/>
                <a:cs typeface="Symbol"/>
              </a:rPr>
              <a:t></a:t>
            </a:r>
            <a:r>
              <a:rPr sz="2400" spc="-89" baseline="-22569" dirty="0">
                <a:latin typeface="Times New Roman"/>
                <a:cs typeface="Times New Roman"/>
              </a:rPr>
              <a:t> </a:t>
            </a:r>
            <a:r>
              <a:rPr sz="2400" i="1" baseline="-22569" dirty="0">
                <a:latin typeface="Times New Roman"/>
                <a:cs typeface="Times New Roman"/>
              </a:rPr>
              <a:t>e</a:t>
            </a:r>
            <a:endParaRPr sz="2400" baseline="-22569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91645" y="1278698"/>
            <a:ext cx="14231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spc="712" baseline="37037" dirty="0">
                <a:latin typeface="Symbol"/>
                <a:cs typeface="Symbol"/>
              </a:rPr>
              <a:t>⎝</a:t>
            </a:r>
            <a:r>
              <a:rPr sz="1350" spc="-30" baseline="37037" dirty="0">
                <a:latin typeface="Times New Roman"/>
                <a:cs typeface="Times New Roman"/>
              </a:rPr>
              <a:t> </a:t>
            </a:r>
            <a:r>
              <a:rPr sz="1350" baseline="46296" dirty="0">
                <a:latin typeface="Times New Roman"/>
                <a:cs typeface="Times New Roman"/>
              </a:rPr>
              <a:t>cos(</a:t>
            </a:r>
            <a:r>
              <a:rPr sz="1350" spc="-112" baseline="46296" dirty="0">
                <a:latin typeface="Times New Roman"/>
                <a:cs typeface="Times New Roman"/>
              </a:rPr>
              <a:t> </a:t>
            </a:r>
            <a:r>
              <a:rPr sz="1350" i="1" baseline="46296" dirty="0">
                <a:latin typeface="Times New Roman"/>
                <a:cs typeface="Times New Roman"/>
              </a:rPr>
              <a:t>y</a:t>
            </a:r>
            <a:r>
              <a:rPr sz="1350" i="1" spc="-202" baseline="46296" dirty="0">
                <a:latin typeface="Times New Roman"/>
                <a:cs typeface="Times New Roman"/>
              </a:rPr>
              <a:t> </a:t>
            </a:r>
            <a:r>
              <a:rPr sz="1350" baseline="46296" dirty="0">
                <a:latin typeface="Times New Roman"/>
                <a:cs typeface="Times New Roman"/>
              </a:rPr>
              <a:t>)</a:t>
            </a:r>
            <a:r>
              <a:rPr sz="1350" spc="-60" baseline="46296" dirty="0">
                <a:latin typeface="Times New Roman"/>
                <a:cs typeface="Times New Roman"/>
              </a:rPr>
              <a:t> </a:t>
            </a:r>
            <a:r>
              <a:rPr sz="1350" spc="712" baseline="37037" dirty="0">
                <a:latin typeface="Symbol"/>
                <a:cs typeface="Symbol"/>
              </a:rPr>
              <a:t>⎠</a:t>
            </a:r>
            <a:r>
              <a:rPr sz="1350" baseline="37037" dirty="0">
                <a:latin typeface="Times New Roman"/>
                <a:cs typeface="Times New Roman"/>
              </a:rPr>
              <a:t> </a:t>
            </a:r>
            <a:r>
              <a:rPr sz="1350" spc="127" baseline="37037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sec(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91645" y="1171464"/>
            <a:ext cx="55730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8279" algn="l"/>
                <a:tab pos="415925" algn="l"/>
              </a:tabLst>
            </a:pPr>
            <a:r>
              <a:rPr sz="900" spc="475" dirty="0">
                <a:latin typeface="Symbol"/>
                <a:cs typeface="Symbol"/>
              </a:rPr>
              <a:t>⎛</a:t>
            </a:r>
            <a:r>
              <a:rPr sz="900" spc="475" dirty="0">
                <a:latin typeface="Times New Roman"/>
                <a:cs typeface="Times New Roman"/>
              </a:rPr>
              <a:t>	1	</a:t>
            </a:r>
            <a:r>
              <a:rPr sz="900" spc="475" dirty="0">
                <a:latin typeface="Symbol"/>
                <a:cs typeface="Symbol"/>
              </a:rPr>
              <a:t>⎞</a:t>
            </a:r>
            <a:endParaRPr sz="9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76928" y="1218403"/>
            <a:ext cx="19647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l</a:t>
            </a:r>
            <a:r>
              <a:rPr sz="900" spc="65" dirty="0">
                <a:latin typeface="Times New Roman"/>
                <a:cs typeface="Times New Roman"/>
              </a:rPr>
              <a:t>n</a:t>
            </a:r>
            <a:r>
              <a:rPr sz="900" spc="125" dirty="0">
                <a:latin typeface="Symbol"/>
                <a:cs typeface="Symbol"/>
              </a:rPr>
              <a:t>⎜</a:t>
            </a:r>
            <a:r>
              <a:rPr sz="1350" spc="712" baseline="-18518" dirty="0">
                <a:latin typeface="Symbol"/>
                <a:cs typeface="Symbol"/>
              </a:rPr>
              <a:t>⎜</a:t>
            </a:r>
            <a:endParaRPr sz="1350" baseline="-18518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66716" y="1218403"/>
            <a:ext cx="8217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25" dirty="0">
                <a:latin typeface="Symbol"/>
                <a:cs typeface="Symbol"/>
              </a:rPr>
              <a:t>⎟</a:t>
            </a:r>
            <a:r>
              <a:rPr sz="1350" spc="712" baseline="-21604" dirty="0">
                <a:latin typeface="Symbol"/>
                <a:cs typeface="Symbol"/>
              </a:rPr>
              <a:t>⎟</a:t>
            </a:r>
            <a:endParaRPr sz="1350" baseline="-21604">
              <a:latin typeface="Symbol"/>
              <a:cs typeface="Symbo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79638" y="2102359"/>
            <a:ext cx="138206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673202" y="1670726"/>
            <a:ext cx="2540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i="1" spc="-40" dirty="0">
                <a:latin typeface="Symbol"/>
                <a:cs typeface="Symbol"/>
              </a:rPr>
              <a:t></a:t>
            </a:r>
            <a:r>
              <a:rPr sz="1650" i="1" spc="-2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10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z</a:t>
            </a:r>
            <a:r>
              <a:rPr sz="1600" i="1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59" baseline="-12626" dirty="0">
                <a:latin typeface="Times New Roman"/>
                <a:cs typeface="Times New Roman"/>
              </a:rPr>
              <a:t> </a:t>
            </a:r>
            <a:r>
              <a:rPr sz="1650" i="1" spc="-40" dirty="0">
                <a:latin typeface="Symbol"/>
                <a:cs typeface="Symbol"/>
              </a:rPr>
              <a:t></a:t>
            </a:r>
            <a:r>
              <a:rPr sz="1650" i="1" spc="-2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5" dirty="0">
                <a:latin typeface="Times New Roman"/>
                <a:cs typeface="Times New Roman"/>
              </a:rPr>
              <a:t>)</a:t>
            </a:r>
            <a:r>
              <a:rPr sz="1600" i="1" spc="25" dirty="0">
                <a:latin typeface="Times New Roman"/>
                <a:cs typeface="Times New Roman"/>
              </a:rPr>
              <a:t>Q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  <a:p>
            <a:pPr marL="692785">
              <a:lnSpc>
                <a:spcPct val="100000"/>
              </a:lnSpc>
              <a:spcBef>
                <a:spcPts val="1175"/>
              </a:spcBef>
            </a:pPr>
            <a:r>
              <a:rPr sz="1600" dirty="0"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57648" y="2019560"/>
            <a:ext cx="3201894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69950" algn="l"/>
              </a:tabLst>
            </a:pPr>
            <a:r>
              <a:rPr sz="1600" dirty="0">
                <a:latin typeface="Times New Roman"/>
                <a:cs typeface="Times New Roman"/>
              </a:rPr>
              <a:t>sec(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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517" baseline="-1262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sec(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2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sec(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87109" y="2122633"/>
            <a:ext cx="1367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83572" y="2493314"/>
            <a:ext cx="617071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52425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083697" y="2331305"/>
            <a:ext cx="1935629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i="1" spc="89" baseline="34722" dirty="0">
                <a:latin typeface="Times New Roman"/>
                <a:cs typeface="Times New Roman"/>
              </a:rPr>
              <a:t>y</a:t>
            </a:r>
            <a:r>
              <a:rPr sz="2400" baseline="34722" dirty="0">
                <a:latin typeface="Times New Roman"/>
                <a:cs typeface="Times New Roman"/>
              </a:rPr>
              <a:t>)</a:t>
            </a:r>
            <a:r>
              <a:rPr sz="2400" spc="97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3300" baseline="-12626" dirty="0">
                <a:latin typeface="Symbol"/>
                <a:cs typeface="Symbol"/>
              </a:rPr>
              <a:t></a:t>
            </a:r>
            <a:r>
              <a:rPr sz="3300" spc="-517" baseline="-12626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 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spc="35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30399" y="2513588"/>
            <a:ext cx="1367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34173" y="2493314"/>
            <a:ext cx="617071" cy="0"/>
          </a:xfrm>
          <a:custGeom>
            <a:avLst/>
            <a:gdLst/>
            <a:ahLst/>
            <a:cxnLst/>
            <a:rect l="l" t="t" r="r" b="b"/>
            <a:pathLst>
              <a:path w="524510">
                <a:moveTo>
                  <a:pt x="0" y="0"/>
                </a:moveTo>
                <a:lnTo>
                  <a:pt x="0" y="0"/>
                </a:lnTo>
                <a:lnTo>
                  <a:pt x="88252" y="0"/>
                </a:lnTo>
                <a:lnTo>
                  <a:pt x="79146" y="0"/>
                </a:lnTo>
                <a:lnTo>
                  <a:pt x="178587" y="0"/>
                </a:lnTo>
                <a:lnTo>
                  <a:pt x="169481" y="0"/>
                </a:lnTo>
                <a:lnTo>
                  <a:pt x="268922" y="0"/>
                </a:lnTo>
                <a:lnTo>
                  <a:pt x="259816" y="0"/>
                </a:lnTo>
                <a:lnTo>
                  <a:pt x="336676" y="0"/>
                </a:lnTo>
                <a:lnTo>
                  <a:pt x="327558" y="0"/>
                </a:lnTo>
                <a:lnTo>
                  <a:pt x="447395" y="0"/>
                </a:lnTo>
                <a:lnTo>
                  <a:pt x="52425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310530" y="2331306"/>
            <a:ext cx="247948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3400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2400" baseline="34722" dirty="0">
                <a:latin typeface="Times New Roman"/>
                <a:cs typeface="Times New Roman"/>
              </a:rPr>
              <a:t>sec(</a:t>
            </a:r>
            <a:r>
              <a:rPr sz="2400" spc="-352" baseline="34722" dirty="0">
                <a:latin typeface="Times New Roman"/>
                <a:cs typeface="Times New Roman"/>
              </a:rPr>
              <a:t> </a:t>
            </a:r>
            <a:r>
              <a:rPr sz="2400" i="1" spc="89" baseline="34722" dirty="0">
                <a:latin typeface="Times New Roman"/>
                <a:cs typeface="Times New Roman"/>
              </a:rPr>
              <a:t>y</a:t>
            </a:r>
            <a:r>
              <a:rPr sz="2400" baseline="34722" dirty="0">
                <a:latin typeface="Times New Roman"/>
                <a:cs typeface="Times New Roman"/>
              </a:rPr>
              <a:t>)</a:t>
            </a:r>
            <a:r>
              <a:rPr sz="2400" spc="97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81003" y="2513588"/>
            <a:ext cx="1367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2223" y="2921376"/>
            <a:ext cx="5849471" cy="1315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27325">
              <a:lnSpc>
                <a:spcPct val="100000"/>
              </a:lnSpc>
            </a:pPr>
            <a:r>
              <a:rPr sz="1800" b="1" i="1" dirty="0">
                <a:latin typeface="Times New Roman"/>
                <a:cs typeface="Times New Roman"/>
              </a:rPr>
              <a:t>Exercises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1600" b="1" i="1" spc="-5" dirty="0">
                <a:latin typeface="Times New Roman"/>
                <a:cs typeface="Times New Roman"/>
              </a:rPr>
              <a:t>Fin</a:t>
            </a:r>
            <a:r>
              <a:rPr sz="1600" b="1" i="1" dirty="0">
                <a:latin typeface="Times New Roman"/>
                <a:cs typeface="Times New Roman"/>
              </a:rPr>
              <a:t>d</a:t>
            </a:r>
            <a:r>
              <a:rPr sz="1600" b="1" i="1" spc="-5" dirty="0">
                <a:latin typeface="Times New Roman"/>
                <a:cs typeface="Times New Roman"/>
              </a:rPr>
              <a:t> t</a:t>
            </a:r>
            <a:r>
              <a:rPr sz="1600" b="1" i="1" dirty="0">
                <a:latin typeface="Times New Roman"/>
                <a:cs typeface="Times New Roman"/>
              </a:rPr>
              <a:t>he</a:t>
            </a:r>
            <a:r>
              <a:rPr sz="1600" b="1" i="1" spc="-5" dirty="0">
                <a:latin typeface="Times New Roman"/>
                <a:cs typeface="Times New Roman"/>
              </a:rPr>
              <a:t> s</a:t>
            </a:r>
            <a:r>
              <a:rPr sz="1600" b="1" i="1" dirty="0">
                <a:latin typeface="Times New Roman"/>
                <a:cs typeface="Times New Roman"/>
              </a:rPr>
              <a:t>o</a:t>
            </a:r>
            <a:r>
              <a:rPr sz="1600" b="1" i="1" spc="-5" dirty="0">
                <a:latin typeface="Times New Roman"/>
                <a:cs typeface="Times New Roman"/>
              </a:rPr>
              <a:t>luti</a:t>
            </a:r>
            <a:r>
              <a:rPr sz="1600" b="1" i="1" dirty="0">
                <a:latin typeface="Times New Roman"/>
                <a:cs typeface="Times New Roman"/>
              </a:rPr>
              <a:t>on</a:t>
            </a:r>
            <a:r>
              <a:rPr sz="1600" b="1" i="1" spc="-5" dirty="0">
                <a:latin typeface="Times New Roman"/>
                <a:cs typeface="Times New Roman"/>
              </a:rPr>
              <a:t> o</a:t>
            </a:r>
            <a:r>
              <a:rPr sz="1600" b="1" i="1" dirty="0">
                <a:latin typeface="Times New Roman"/>
                <a:cs typeface="Times New Roman"/>
              </a:rPr>
              <a:t>f</a:t>
            </a:r>
            <a:r>
              <a:rPr sz="1600" b="1" i="1" spc="-5" dirty="0">
                <a:latin typeface="Times New Roman"/>
                <a:cs typeface="Times New Roman"/>
              </a:rPr>
              <a:t> th</a:t>
            </a:r>
            <a:r>
              <a:rPr sz="1600" b="1" i="1" dirty="0">
                <a:latin typeface="Times New Roman"/>
                <a:cs typeface="Times New Roman"/>
              </a:rPr>
              <a:t>e</a:t>
            </a:r>
            <a:r>
              <a:rPr sz="1600" b="1" i="1" spc="-5" dirty="0">
                <a:latin typeface="Times New Roman"/>
                <a:cs typeface="Times New Roman"/>
              </a:rPr>
              <a:t> f</a:t>
            </a:r>
            <a:r>
              <a:rPr sz="1600" b="1" i="1" dirty="0">
                <a:latin typeface="Times New Roman"/>
                <a:cs typeface="Times New Roman"/>
              </a:rPr>
              <a:t>o</a:t>
            </a:r>
            <a:r>
              <a:rPr sz="1600" b="1" i="1" spc="-5" dirty="0">
                <a:latin typeface="Times New Roman"/>
                <a:cs typeface="Times New Roman"/>
              </a:rPr>
              <a:t>ll</a:t>
            </a:r>
            <a:r>
              <a:rPr sz="1600" b="1" i="1" dirty="0">
                <a:latin typeface="Times New Roman"/>
                <a:cs typeface="Times New Roman"/>
              </a:rPr>
              <a:t>owing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Differential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Equations</a:t>
            </a:r>
            <a:endParaRPr sz="1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750"/>
              </a:spcBef>
            </a:pPr>
            <a:r>
              <a:rPr sz="1600" i="1" spc="-5" dirty="0">
                <a:latin typeface="Times New Roman"/>
                <a:cs typeface="Times New Roman"/>
              </a:rPr>
              <a:t>x</a:t>
            </a:r>
            <a:r>
              <a:rPr sz="1600" i="1" dirty="0">
                <a:latin typeface="Times New Roman"/>
                <a:cs typeface="Times New Roman"/>
              </a:rPr>
              <a:t>y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3</a:t>
            </a:fld>
            <a:endParaRPr dirty="0">
              <a:latin typeface="Times New Roman"/>
              <a:cs typeface="Times New Roman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695885" y="3543028"/>
          <a:ext cx="7412324" cy="2091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2785"/>
                <a:gridCol w="4866174"/>
                <a:gridCol w="2003365"/>
              </a:tblGrid>
              <a:tr h="240274">
                <a:tc gridSpan="2"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tabLst>
                          <a:tab pos="561340" algn="l"/>
                          <a:tab pos="3813810" algn="l"/>
                          <a:tab pos="4140835" algn="l"/>
                        </a:tabLst>
                      </a:pP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1)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1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2)	</a:t>
                      </a:r>
                      <a:r>
                        <a:rPr sz="1000" i="1" spc="3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1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274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3)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tabLst>
                          <a:tab pos="3352800" algn="l"/>
                          <a:tab pos="3679190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09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x	</a:t>
                      </a:r>
                      <a:r>
                        <a:rPr sz="1300" b="1" baseline="1984" dirty="0">
                          <a:latin typeface="Times New Roman"/>
                          <a:cs typeface="Times New Roman"/>
                        </a:rPr>
                        <a:t>4)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09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000" i="1" spc="10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endParaRPr sz="900" baseline="4320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2129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5)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tabLst>
                          <a:tab pos="3352800" algn="l"/>
                          <a:tab pos="3679190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1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sin</a:t>
                      </a:r>
                      <a:r>
                        <a:rPr sz="1000" spc="12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6)	</a:t>
                      </a:r>
                      <a:r>
                        <a:rPr sz="1000" i="1" spc="3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1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cos</a:t>
                      </a:r>
                      <a:r>
                        <a:rPr sz="1000" spc="10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60637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7)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tabLst>
                          <a:tab pos="3352800" algn="l"/>
                          <a:tab pos="3679825" algn="l"/>
                        </a:tabLst>
                      </a:pPr>
                      <a:r>
                        <a:rPr sz="1500" i="1" spc="60" baseline="-5208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-1736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09" baseline="-1736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5208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500" spc="-120" baseline="-520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baseline="-5208" dirty="0">
                          <a:latin typeface="Times New Roman"/>
                          <a:cs typeface="Times New Roman"/>
                        </a:rPr>
                        <a:t>ky</a:t>
                      </a:r>
                      <a:r>
                        <a:rPr sz="1500" i="1" spc="7" baseline="-520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5208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500" spc="-82" baseline="-5208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112" baseline="-5208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baseline="3395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spc="-217" baseline="339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i="1" baseline="33950" dirty="0">
                          <a:latin typeface="Times New Roman"/>
                          <a:cs typeface="Times New Roman"/>
                        </a:rPr>
                        <a:t>kx	</a:t>
                      </a:r>
                      <a:r>
                        <a:rPr sz="1300" b="1" baseline="-3968" dirty="0">
                          <a:latin typeface="Times New Roman"/>
                          <a:cs typeface="Times New Roman"/>
                        </a:rPr>
                        <a:t>8)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-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2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cot</a:t>
                      </a:r>
                      <a:r>
                        <a:rPr sz="1000" spc="114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2764"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9)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tabLst>
                          <a:tab pos="3263265" algn="l"/>
                          <a:tab pos="3670300" algn="l"/>
                        </a:tabLst>
                      </a:pPr>
                      <a:r>
                        <a:rPr sz="1000" i="1" spc="-1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3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1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spc="-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spc="37" baseline="43209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x	</a:t>
                      </a:r>
                      <a:r>
                        <a:rPr sz="1300" b="1" baseline="1984" dirty="0">
                          <a:latin typeface="Times New Roman"/>
                          <a:cs typeface="Times New Roman"/>
                        </a:rPr>
                        <a:t>10)	</a:t>
                      </a:r>
                      <a:r>
                        <a:rPr sz="1000" i="1" spc="9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spc="15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3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2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endParaRPr sz="10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</a:pP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xy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sinh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50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000" i="1" spc="3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2492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11)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tabLst>
                          <a:tab pos="3263265" algn="l"/>
                          <a:tab pos="3679190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09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10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i="1" baseline="43209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i="1" spc="6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6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00" b="1" baseline="1984" dirty="0">
                          <a:latin typeface="Times New Roman"/>
                          <a:cs typeface="Times New Roman"/>
                        </a:rPr>
                        <a:t>12)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25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12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3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8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spc="30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b="1" dirty="0">
                          <a:latin typeface="Times New Roman"/>
                          <a:cs typeface="Times New Roman"/>
                        </a:rPr>
                        <a:t>, </a:t>
                      </a:r>
                      <a:r>
                        <a:rPr sz="9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7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276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13)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tabLst>
                          <a:tab pos="3263265" algn="l"/>
                          <a:tab pos="3679190" algn="l"/>
                        </a:tabLst>
                      </a:pP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1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xy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114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900" spc="-15" baseline="43209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00" b="1" baseline="1984" dirty="0">
                          <a:latin typeface="Times New Roman"/>
                          <a:cs typeface="Times New Roman"/>
                        </a:rPr>
                        <a:t>14)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17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baseline="43209" dirty="0">
                          <a:latin typeface="Symbol"/>
                          <a:cs typeface="Symbol"/>
                        </a:rPr>
                        <a:t></a:t>
                      </a:r>
                      <a:endParaRPr sz="900" baseline="43209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</a:pPr>
                      <a:r>
                        <a:rPr sz="6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baseline="-2430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i="1" spc="22" baseline="-24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aseline="-24305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500" spc="67" baseline="-24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142" baseline="-2430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600" spc="-5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i="1" spc="179" baseline="-24305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2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4027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900" b="1" dirty="0">
                          <a:latin typeface="Times New Roman"/>
                          <a:cs typeface="Times New Roman"/>
                        </a:rPr>
                        <a:t>15)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tabLst>
                          <a:tab pos="3263265" algn="l"/>
                          <a:tab pos="3679190" algn="l"/>
                        </a:tabLst>
                      </a:pP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000" i="1" spc="-1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104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-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000" spc="10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000" i="1" spc="7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900" spc="-44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spc="10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5 </a:t>
                      </a:r>
                      <a:r>
                        <a:rPr sz="900" spc="-7" baseline="432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1300" b="1" baseline="1984" dirty="0">
                          <a:latin typeface="Times New Roman"/>
                          <a:cs typeface="Times New Roman"/>
                        </a:rPr>
                        <a:t>16)	</a:t>
                      </a:r>
                      <a:r>
                        <a:rPr sz="1000" i="1" spc="4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500" baseline="3472" dirty="0">
                          <a:latin typeface="Symbol"/>
                          <a:cs typeface="Symbol"/>
                        </a:rPr>
                        <a:t></a:t>
                      </a:r>
                      <a:r>
                        <a:rPr sz="1500" spc="-209" baseline="3472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Symbol"/>
                          <a:cs typeface="Symbol"/>
                        </a:rPr>
                        <a:t></a:t>
                      </a:r>
                      <a:r>
                        <a:rPr sz="10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56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Symbol"/>
                          <a:cs typeface="Symbol"/>
                        </a:rPr>
                        <a:t></a:t>
                      </a:r>
                      <a:r>
                        <a:rPr sz="10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i="1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000" i="1" spc="120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900" spc="-7" baseline="43209" dirty="0">
                          <a:latin typeface="Symbol"/>
                          <a:cs typeface="Symbol"/>
                        </a:rPr>
                        <a:t></a:t>
                      </a:r>
                      <a:r>
                        <a:rPr sz="900" baseline="43209" dirty="0">
                          <a:latin typeface="Times New Roman"/>
                          <a:cs typeface="Times New Roman"/>
                        </a:rPr>
                        <a:t>1</a:t>
                      </a:r>
                      <a:endParaRPr sz="900" baseline="43209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3572" y="1560887"/>
            <a:ext cx="258482" cy="0"/>
          </a:xfrm>
          <a:custGeom>
            <a:avLst/>
            <a:gdLst/>
            <a:ahLst/>
            <a:cxnLst/>
            <a:rect l="l" t="t" r="r" b="b"/>
            <a:pathLst>
              <a:path w="219710">
                <a:moveTo>
                  <a:pt x="0" y="0"/>
                </a:moveTo>
                <a:lnTo>
                  <a:pt x="219456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93689" y="1560887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122326" y="0"/>
                </a:lnTo>
                <a:lnTo>
                  <a:pt x="101650" y="0"/>
                </a:ln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2119" y="748426"/>
            <a:ext cx="4297828" cy="22570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Exact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Differen</a:t>
            </a:r>
            <a:r>
              <a:rPr sz="1600" b="1" i="1" u="heavy" spc="-5" dirty="0">
                <a:latin typeface="Times New Roman"/>
                <a:cs typeface="Times New Roman"/>
              </a:rPr>
              <a:t>tia</a:t>
            </a:r>
            <a:r>
              <a:rPr sz="1600" b="1" i="1" u="heavy" dirty="0">
                <a:latin typeface="Times New Roman"/>
                <a:cs typeface="Times New Roman"/>
              </a:rPr>
              <a:t>l</a:t>
            </a:r>
            <a:r>
              <a:rPr sz="1600" b="1" i="1" u="heavy" spc="-5" dirty="0">
                <a:latin typeface="Times New Roman"/>
                <a:cs typeface="Times New Roman"/>
              </a:rPr>
              <a:t> Equation</a:t>
            </a:r>
            <a:r>
              <a:rPr sz="1600" b="1" i="1" u="heavy" dirty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 </a:t>
            </a:r>
            <a:r>
              <a:rPr sz="1600" i="1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-5" dirty="0">
                <a:latin typeface="Times New Roman"/>
                <a:cs typeface="Times New Roman"/>
              </a:rPr>
              <a:t>x</a:t>
            </a:r>
            <a:r>
              <a:rPr sz="1600" i="1" spc="4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2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733425">
              <a:lnSpc>
                <a:spcPts val="1580"/>
              </a:lnSpc>
            </a:pPr>
            <a:r>
              <a:rPr sz="2400" i="1" baseline="34722" dirty="0">
                <a:latin typeface="Times New Roman"/>
                <a:cs typeface="Times New Roman"/>
              </a:rPr>
              <a:t>df </a:t>
            </a:r>
            <a:r>
              <a:rPr sz="2400" i="1" spc="44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2400" i="1" baseline="34722" dirty="0">
                <a:latin typeface="Times New Roman"/>
                <a:cs typeface="Times New Roman"/>
              </a:rPr>
              <a:t>dy</a:t>
            </a:r>
            <a:r>
              <a:rPr sz="2400" i="1" spc="172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spc="-10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737870">
              <a:lnSpc>
                <a:spcPts val="1580"/>
              </a:lnSpc>
              <a:tabLst>
                <a:tab pos="2867660" algn="l"/>
              </a:tabLst>
            </a:pPr>
            <a:r>
              <a:rPr sz="1600" i="1" dirty="0">
                <a:latin typeface="Times New Roman"/>
                <a:cs typeface="Times New Roman"/>
              </a:rPr>
              <a:t>dx	dx</a:t>
            </a:r>
            <a:endParaRPr sz="1600">
              <a:latin typeface="Times New Roman"/>
              <a:cs typeface="Times New Roman"/>
            </a:endParaRPr>
          </a:p>
          <a:p>
            <a:pPr marL="12700" indent="707390">
              <a:lnSpc>
                <a:spcPct val="100000"/>
              </a:lnSpc>
              <a:spcBef>
                <a:spcPts val="550"/>
              </a:spcBef>
            </a:pPr>
            <a:r>
              <a:rPr sz="1600" i="1" dirty="0">
                <a:latin typeface="Times New Roman"/>
                <a:cs typeface="Times New Roman"/>
              </a:rPr>
              <a:t>df 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-5" dirty="0">
                <a:latin typeface="Times New Roman"/>
                <a:cs typeface="Times New Roman"/>
              </a:rPr>
              <a:t>x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-5" dirty="0">
                <a:latin typeface="Times New Roman"/>
                <a:cs typeface="Times New Roman"/>
              </a:rPr>
              <a:t>x</a:t>
            </a:r>
            <a:r>
              <a:rPr sz="1600" i="1" spc="45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448945" algn="l"/>
              </a:tabLst>
            </a:pPr>
            <a:r>
              <a:rPr sz="1400" spc="-5" dirty="0">
                <a:latin typeface="Times New Roman"/>
                <a:cs typeface="Times New Roman"/>
              </a:rPr>
              <a:t>i.e.,	</a:t>
            </a:r>
            <a:r>
              <a:rPr sz="1600" i="1" spc="-10" dirty="0">
                <a:latin typeface="Times New Roman"/>
                <a:cs typeface="Times New Roman"/>
              </a:rPr>
              <a:t>y</a:t>
            </a:r>
            <a:r>
              <a:rPr sz="1600" i="1" spc="-1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4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-1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-10" dirty="0">
                <a:latin typeface="Times New Roman"/>
                <a:cs typeface="Times New Roman"/>
              </a:rPr>
              <a:t>x</a:t>
            </a:r>
            <a:r>
              <a:rPr sz="1600" i="1" spc="4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5589" y="2342232"/>
            <a:ext cx="34290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0545" algn="l"/>
                <a:tab pos="922019" algn="l"/>
                <a:tab pos="1501140" algn="l"/>
                <a:tab pos="2312670" algn="l"/>
                <a:tab pos="2673985" algn="l"/>
              </a:tabLst>
            </a:pPr>
            <a:r>
              <a:rPr sz="1400" spc="-10" dirty="0">
                <a:latin typeface="Times New Roman"/>
                <a:cs typeface="Times New Roman"/>
              </a:rPr>
              <a:t>From	the	above	equation,	we	see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74771" y="2409259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815670" y="2326858"/>
            <a:ext cx="30143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58470" algn="l"/>
                <a:tab pos="2504440" algn="l"/>
              </a:tabLst>
            </a:pPr>
            <a:r>
              <a:rPr sz="1400" spc="-10" dirty="0">
                <a:latin typeface="Times New Roman"/>
                <a:cs typeface="Times New Roman"/>
              </a:rPr>
              <a:t>that	</a:t>
            </a:r>
            <a:r>
              <a:rPr sz="1600" i="1" spc="-10" dirty="0">
                <a:latin typeface="Times New Roman"/>
                <a:cs typeface="Times New Roman"/>
              </a:rPr>
              <a:t>M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5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73277" y="2427529"/>
            <a:ext cx="2517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467003" y="2245735"/>
            <a:ext cx="2129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15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80705" y="2342232"/>
            <a:ext cx="33094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35045" y="2735218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900108" y="3963305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46869" y="3963305"/>
            <a:ext cx="250265" cy="0"/>
          </a:xfrm>
          <a:custGeom>
            <a:avLst/>
            <a:gdLst/>
            <a:ahLst/>
            <a:cxnLst/>
            <a:rect l="l" t="t" r="r" b="b"/>
            <a:pathLst>
              <a:path w="212725">
                <a:moveTo>
                  <a:pt x="0" y="0"/>
                </a:moveTo>
                <a:lnTo>
                  <a:pt x="21259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32224" y="2571726"/>
            <a:ext cx="7479553" cy="2367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">
              <a:lnSpc>
                <a:spcPts val="1580"/>
              </a:lnSpc>
            </a:pP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2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5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spc="-30" baseline="34722" dirty="0">
                <a:latin typeface="Symbol"/>
                <a:cs typeface="Symbol"/>
              </a:rPr>
              <a:t></a:t>
            </a:r>
            <a:r>
              <a:rPr sz="2400" i="1" baseline="34722" dirty="0">
                <a:latin typeface="Times New Roman"/>
                <a:cs typeface="Times New Roman"/>
              </a:rPr>
              <a:t>f </a:t>
            </a:r>
            <a:r>
              <a:rPr sz="2400" i="1" spc="-225" baseline="34722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this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-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797050">
              <a:lnSpc>
                <a:spcPts val="1580"/>
              </a:lnSpc>
            </a:pP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i="1" u="heavy" dirty="0">
                <a:latin typeface="Times New Roman"/>
                <a:cs typeface="Times New Roman"/>
              </a:rPr>
              <a:t>Exact</a:t>
            </a:r>
            <a:r>
              <a:rPr sz="1600" b="1" i="1" u="heavy" spc="-5" dirty="0">
                <a:latin typeface="Times New Roman"/>
                <a:cs typeface="Times New Roman"/>
              </a:rPr>
              <a:t> </a:t>
            </a:r>
            <a:r>
              <a:rPr sz="1600" b="1" i="1" u="heavy" dirty="0">
                <a:latin typeface="Times New Roman"/>
                <a:cs typeface="Times New Roman"/>
              </a:rPr>
              <a:t>Differential</a:t>
            </a:r>
            <a:r>
              <a:rPr sz="1600" b="1" i="1" u="heavy" spc="-5" dirty="0">
                <a:latin typeface="Times New Roman"/>
                <a:cs typeface="Times New Roman"/>
              </a:rPr>
              <a:t> Equatio</a:t>
            </a:r>
            <a:r>
              <a:rPr sz="1600" b="1" i="1" u="heavy" dirty="0">
                <a:latin typeface="Times New Roman"/>
                <a:cs typeface="Times New Roman"/>
              </a:rPr>
              <a:t>n</a:t>
            </a:r>
            <a:r>
              <a:rPr sz="1600" b="1" i="1" u="heavy" spc="-5" dirty="0">
                <a:latin typeface="Times New Roman"/>
                <a:cs typeface="Times New Roman"/>
              </a:rPr>
              <a:t> Tes</a:t>
            </a:r>
            <a:r>
              <a:rPr sz="1600" b="1" i="1" u="heavy" dirty="0">
                <a:latin typeface="Times New Roman"/>
                <a:cs typeface="Times New Roman"/>
              </a:rPr>
              <a:t>t</a:t>
            </a:r>
            <a:endParaRPr sz="1600">
              <a:latin typeface="Times New Roman"/>
              <a:cs typeface="Times New Roman"/>
            </a:endParaRPr>
          </a:p>
          <a:p>
            <a:pPr marL="12700" marR="5080" indent="342265">
              <a:lnSpc>
                <a:spcPts val="2800"/>
              </a:lnSpc>
              <a:spcBef>
                <a:spcPts val="110"/>
              </a:spcBef>
            </a:pPr>
            <a:r>
              <a:rPr sz="1400" spc="-15" dirty="0">
                <a:latin typeface="Times New Roman"/>
                <a:cs typeface="Times New Roman"/>
              </a:rPr>
              <a:t>A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22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 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said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exact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 some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function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f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0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R="34925" algn="ctr">
              <a:lnSpc>
                <a:spcPts val="1580"/>
              </a:lnSpc>
            </a:pPr>
            <a:r>
              <a:rPr sz="1600" i="1" dirty="0">
                <a:latin typeface="Times New Roman"/>
                <a:cs typeface="Times New Roman"/>
              </a:rPr>
              <a:t>M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21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2400" spc="-30" baseline="34722" dirty="0">
                <a:latin typeface="Symbol"/>
                <a:cs typeface="Symbol"/>
              </a:rPr>
              <a:t></a:t>
            </a:r>
            <a:r>
              <a:rPr sz="2400" i="1" baseline="34722" dirty="0">
                <a:latin typeface="Times New Roman"/>
                <a:cs typeface="Times New Roman"/>
              </a:rPr>
              <a:t>f </a:t>
            </a:r>
            <a:r>
              <a:rPr sz="2400" i="1" spc="-187" baseline="34722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2400" spc="-30" baseline="34722" dirty="0">
                <a:latin typeface="Symbol"/>
                <a:cs typeface="Symbol"/>
              </a:rPr>
              <a:t></a:t>
            </a:r>
            <a:r>
              <a:rPr sz="2400" i="1" baseline="34722" dirty="0">
                <a:latin typeface="Times New Roman"/>
                <a:cs typeface="Times New Roman"/>
              </a:rPr>
              <a:t>f </a:t>
            </a:r>
            <a:r>
              <a:rPr sz="2400" i="1" spc="-179" baseline="34722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df</a:t>
            </a:r>
            <a:endParaRPr sz="1600">
              <a:latin typeface="Times New Roman"/>
              <a:cs typeface="Times New Roman"/>
            </a:endParaRPr>
          </a:p>
          <a:p>
            <a:pPr marL="3469004">
              <a:lnSpc>
                <a:spcPts val="1580"/>
              </a:lnSpc>
              <a:tabLst>
                <a:tab pos="4101465" algn="l"/>
              </a:tabLst>
            </a:pP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x	</a:t>
            </a:r>
            <a:r>
              <a:rPr sz="1600" spc="-15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269889" y="4378694"/>
            <a:ext cx="366806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658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890246" y="4378694"/>
            <a:ext cx="313765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32103" y="4311170"/>
            <a:ext cx="180190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exact </a:t>
            </a:r>
            <a:r>
              <a:rPr sz="1400" spc="-5" dirty="0">
                <a:latin typeface="Times New Roman"/>
                <a:cs typeface="Times New Roman"/>
              </a:rPr>
              <a:t>if </a:t>
            </a:r>
            <a:r>
              <a:rPr sz="1400" spc="-10" dirty="0">
                <a:latin typeface="Times New Roman"/>
                <a:cs typeface="Times New Roman"/>
              </a:rPr>
              <a:t>and only </a:t>
            </a:r>
            <a:r>
              <a:rPr sz="1400" spc="-5" dirty="0">
                <a:latin typeface="Times New Roman"/>
                <a:cs typeface="Times New Roman"/>
              </a:rPr>
              <a:t>if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4082" y="4396467"/>
            <a:ext cx="8464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8795" algn="l"/>
              </a:tabLst>
            </a:pPr>
            <a:r>
              <a:rPr sz="1600" spc="-15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spc="-3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63017" y="4214681"/>
            <a:ext cx="9256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9750" algn="l"/>
              </a:tabLst>
            </a:pP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M	</a:t>
            </a: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85253" y="4295805"/>
            <a:ext cx="1613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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83572" y="5440625"/>
            <a:ext cx="366806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65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303928" y="5440625"/>
            <a:ext cx="243541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650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470699" y="5440136"/>
            <a:ext cx="313765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38165" y="5440136"/>
            <a:ext cx="239806" cy="0"/>
          </a:xfrm>
          <a:custGeom>
            <a:avLst/>
            <a:gdLst/>
            <a:ahLst/>
            <a:cxnLst/>
            <a:rect l="l" t="t" r="r" b="b"/>
            <a:pathLst>
              <a:path w="203835">
                <a:moveTo>
                  <a:pt x="0" y="0"/>
                </a:moveTo>
                <a:lnTo>
                  <a:pt x="203454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32119" y="4630344"/>
            <a:ext cx="7476565" cy="154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241300" marR="5080" indent="-229235">
              <a:lnSpc>
                <a:spcPts val="2700"/>
              </a:lnSpc>
              <a:spcBef>
                <a:spcPts val="360"/>
              </a:spcBef>
            </a:pPr>
            <a:r>
              <a:rPr sz="1400" spc="165" dirty="0">
                <a:latin typeface="Microsoft Sans Serif"/>
                <a:cs typeface="Microsoft Sans Serif"/>
              </a:rPr>
              <a:t>Y 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5" dirty="0">
                <a:latin typeface="Times New Roman"/>
                <a:cs typeface="Times New Roman"/>
              </a:rPr>
              <a:t> </a:t>
            </a:r>
            <a:r>
              <a:rPr sz="1600" i="1" spc="105" dirty="0">
                <a:latin typeface="Times New Roman"/>
                <a:cs typeface="Times New Roman"/>
              </a:rPr>
              <a:t>y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60" baseline="43209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Times New Roman"/>
                <a:cs typeface="Times New Roman"/>
              </a:rPr>
              <a:t>(</a:t>
            </a:r>
            <a:r>
              <a:rPr sz="1600" spc="90" dirty="0">
                <a:latin typeface="Times New Roman"/>
                <a:cs typeface="Times New Roman"/>
              </a:rPr>
              <a:t>2</a:t>
            </a:r>
            <a:r>
              <a:rPr sz="1600" i="1" spc="-10" dirty="0">
                <a:latin typeface="Times New Roman"/>
                <a:cs typeface="Times New Roman"/>
              </a:rPr>
              <a:t>xy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cos(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exact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because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partial derivatives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250">
              <a:latin typeface="Times New Roman"/>
              <a:cs typeface="Times New Roman"/>
            </a:endParaRPr>
          </a:p>
          <a:p>
            <a:pPr marL="730250">
              <a:lnSpc>
                <a:spcPts val="1580"/>
              </a:lnSpc>
              <a:tabLst>
                <a:tab pos="3099435" algn="l"/>
              </a:tabLst>
            </a:pPr>
            <a:r>
              <a:rPr sz="2400" spc="-30" baseline="34722" dirty="0">
                <a:latin typeface="Symbol"/>
                <a:cs typeface="Symbol"/>
              </a:rPr>
              <a:t></a:t>
            </a:r>
            <a:r>
              <a:rPr sz="2400" i="1" baseline="34722" dirty="0">
                <a:latin typeface="Times New Roman"/>
                <a:cs typeface="Times New Roman"/>
              </a:rPr>
              <a:t>M </a:t>
            </a:r>
            <a:r>
              <a:rPr sz="2400" i="1" spc="-135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 </a:t>
            </a:r>
            <a:r>
              <a:rPr sz="2400" baseline="34722" dirty="0">
                <a:latin typeface="Symbol"/>
                <a:cs typeface="Symbol"/>
              </a:rPr>
              <a:t></a:t>
            </a:r>
            <a:r>
              <a:rPr sz="2400" baseline="34722" dirty="0">
                <a:latin typeface="Times New Roman"/>
                <a:cs typeface="Times New Roman"/>
              </a:rPr>
              <a:t> </a:t>
            </a:r>
            <a:r>
              <a:rPr sz="2400" spc="-187" baseline="34722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5" dirty="0">
                <a:latin typeface="Times New Roman"/>
                <a:cs typeface="Times New Roman"/>
              </a:rPr>
              <a:t>y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6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2400" spc="-30" baseline="34722" dirty="0">
                <a:latin typeface="Symbol"/>
                <a:cs typeface="Symbol"/>
              </a:rPr>
              <a:t></a:t>
            </a:r>
            <a:r>
              <a:rPr sz="2400" i="1" baseline="34722" dirty="0">
                <a:latin typeface="Times New Roman"/>
                <a:cs typeface="Times New Roman"/>
              </a:rPr>
              <a:t>N </a:t>
            </a:r>
            <a:r>
              <a:rPr sz="2400" i="1" spc="-262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Symbol"/>
                <a:cs typeface="Symbol"/>
              </a:rPr>
              <a:t></a:t>
            </a:r>
            <a:r>
              <a:rPr sz="2400" baseline="34722" dirty="0">
                <a:latin typeface="Times New Roman"/>
                <a:cs typeface="Times New Roman"/>
              </a:rPr>
              <a:t> </a:t>
            </a:r>
            <a:r>
              <a:rPr sz="2400" spc="-195" baseline="34722" dirty="0">
                <a:latin typeface="Times New Roman"/>
                <a:cs typeface="Times New Roman"/>
              </a:rPr>
              <a:t> </a:t>
            </a:r>
            <a:r>
              <a:rPr sz="1600" spc="35" dirty="0">
                <a:latin typeface="Times New Roman"/>
                <a:cs typeface="Times New Roman"/>
              </a:rPr>
              <a:t>(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xy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))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endParaRPr sz="1600">
              <a:latin typeface="Times New Roman"/>
              <a:cs typeface="Times New Roman"/>
            </a:endParaRPr>
          </a:p>
          <a:p>
            <a:pPr marL="782320">
              <a:lnSpc>
                <a:spcPts val="1580"/>
              </a:lnSpc>
              <a:tabLst>
                <a:tab pos="1256665" algn="l"/>
                <a:tab pos="3130550" algn="l"/>
                <a:tab pos="3581400" algn="l"/>
              </a:tabLst>
            </a:pPr>
            <a:r>
              <a:rPr sz="1600" spc="-15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x	</a:t>
            </a: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945"/>
              </a:spcBef>
            </a:pPr>
            <a:r>
              <a:rPr sz="1400" spc="-10" dirty="0">
                <a:latin typeface="Times New Roman"/>
                <a:cs typeface="Times New Roman"/>
              </a:rPr>
              <a:t>are equal.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4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83572" y="1361012"/>
            <a:ext cx="366806" cy="0"/>
          </a:xfrm>
          <a:custGeom>
            <a:avLst/>
            <a:gdLst/>
            <a:ahLst/>
            <a:cxnLst/>
            <a:rect l="l" t="t" r="r" b="b"/>
            <a:pathLst>
              <a:path w="311785">
                <a:moveTo>
                  <a:pt x="0" y="0"/>
                </a:moveTo>
                <a:lnTo>
                  <a:pt x="311657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03928" y="1361012"/>
            <a:ext cx="243541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6502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16100" y="1360522"/>
            <a:ext cx="313765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4463" y="1360522"/>
            <a:ext cx="239059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269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32223" y="753133"/>
            <a:ext cx="7478059" cy="2005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50700"/>
              </a:lnSpc>
            </a:pPr>
            <a:r>
              <a:rPr sz="1400" spc="165" dirty="0">
                <a:latin typeface="Microsoft Sans Serif"/>
                <a:cs typeface="Microsoft Sans Serif"/>
              </a:rPr>
              <a:t>Y </a:t>
            </a:r>
            <a:r>
              <a:rPr sz="1400" spc="-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3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3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 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exact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because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partial derivatives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500">
              <a:latin typeface="Times New Roman"/>
              <a:cs typeface="Times New Roman"/>
            </a:endParaRPr>
          </a:p>
          <a:p>
            <a:pPr marL="730250">
              <a:lnSpc>
                <a:spcPts val="1580"/>
              </a:lnSpc>
              <a:tabLst>
                <a:tab pos="2882900" algn="l"/>
              </a:tabLst>
            </a:pPr>
            <a:r>
              <a:rPr sz="2400" spc="-30" baseline="34722" dirty="0">
                <a:latin typeface="Symbol"/>
                <a:cs typeface="Symbol"/>
              </a:rPr>
              <a:t></a:t>
            </a:r>
            <a:r>
              <a:rPr sz="2400" i="1" baseline="34722" dirty="0">
                <a:latin typeface="Times New Roman"/>
                <a:cs typeface="Times New Roman"/>
              </a:rPr>
              <a:t>M </a:t>
            </a:r>
            <a:r>
              <a:rPr sz="2400" i="1" spc="-127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Symbol"/>
                <a:cs typeface="Symbol"/>
              </a:rPr>
              <a:t></a:t>
            </a:r>
            <a:r>
              <a:rPr sz="2400" baseline="34722" dirty="0">
                <a:latin typeface="Times New Roman"/>
                <a:cs typeface="Times New Roman"/>
              </a:rPr>
              <a:t> </a:t>
            </a:r>
            <a:r>
              <a:rPr sz="2400" spc="-172" baseline="34722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3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</a:t>
            </a:r>
            <a:r>
              <a:rPr sz="1600" spc="-2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2400" spc="-30" baseline="34722" dirty="0">
                <a:latin typeface="Symbol"/>
                <a:cs typeface="Symbol"/>
              </a:rPr>
              <a:t></a:t>
            </a:r>
            <a:r>
              <a:rPr sz="2400" i="1" baseline="34722" dirty="0">
                <a:latin typeface="Times New Roman"/>
                <a:cs typeface="Times New Roman"/>
              </a:rPr>
              <a:t>N </a:t>
            </a:r>
            <a:r>
              <a:rPr sz="2400" i="1" spc="-254" baseline="3472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2400" baseline="34722" dirty="0">
                <a:latin typeface="Symbol"/>
                <a:cs typeface="Symbol"/>
              </a:rPr>
              <a:t></a:t>
            </a:r>
            <a:r>
              <a:rPr sz="2400" baseline="34722" dirty="0">
                <a:latin typeface="Times New Roman"/>
                <a:cs typeface="Times New Roman"/>
              </a:rPr>
              <a:t> </a:t>
            </a:r>
            <a:r>
              <a:rPr sz="2400" spc="-195" baseline="34722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5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))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781685">
              <a:lnSpc>
                <a:spcPts val="1580"/>
              </a:lnSpc>
              <a:tabLst>
                <a:tab pos="1256665" algn="l"/>
                <a:tab pos="2914015" algn="l"/>
                <a:tab pos="3364865" algn="l"/>
              </a:tabLst>
            </a:pPr>
            <a:r>
              <a:rPr sz="1600" spc="-15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spc="-15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y	</a:t>
            </a:r>
            <a:r>
              <a:rPr sz="1600" spc="-15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x	</a:t>
            </a: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945"/>
              </a:spcBef>
            </a:pPr>
            <a:r>
              <a:rPr sz="1400" spc="-10" dirty="0">
                <a:latin typeface="Times New Roman"/>
                <a:cs typeface="Times New Roman"/>
              </a:rPr>
              <a:t>are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not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q</a:t>
            </a:r>
            <a:r>
              <a:rPr sz="1400" spc="-10" dirty="0">
                <a:latin typeface="Times New Roman"/>
                <a:cs typeface="Times New Roman"/>
              </a:rPr>
              <a:t>ual.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13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600" b="1" i="1" u="heavy" spc="-5" dirty="0">
                <a:latin typeface="Times New Roman"/>
                <a:cs typeface="Times New Roman"/>
              </a:rPr>
              <a:t>Step</a:t>
            </a:r>
            <a:r>
              <a:rPr sz="1600" b="1" i="1" u="heavy" dirty="0">
                <a:latin typeface="Times New Roman"/>
                <a:cs typeface="Times New Roman"/>
              </a:rPr>
              <a:t>s</a:t>
            </a:r>
            <a:r>
              <a:rPr sz="1600" b="1" i="1" u="heavy" spc="-5" dirty="0">
                <a:latin typeface="Times New Roman"/>
                <a:cs typeface="Times New Roman"/>
              </a:rPr>
              <a:t> fo</a:t>
            </a:r>
            <a:r>
              <a:rPr sz="1600" b="1" i="1" u="heavy" dirty="0">
                <a:latin typeface="Times New Roman"/>
                <a:cs typeface="Times New Roman"/>
              </a:rPr>
              <a:t>r</a:t>
            </a:r>
            <a:r>
              <a:rPr sz="1600" b="1" i="1" u="heavy" spc="-5" dirty="0">
                <a:latin typeface="Times New Roman"/>
                <a:cs typeface="Times New Roman"/>
              </a:rPr>
              <a:t> Solvin</a:t>
            </a:r>
            <a:r>
              <a:rPr sz="1600" b="1" i="1" u="heavy" dirty="0">
                <a:latin typeface="Times New Roman"/>
                <a:cs typeface="Times New Roman"/>
              </a:rPr>
              <a:t>g</a:t>
            </a:r>
            <a:r>
              <a:rPr sz="1600" b="1" i="1" u="heavy" spc="-5" dirty="0">
                <a:latin typeface="Times New Roman"/>
                <a:cs typeface="Times New Roman"/>
              </a:rPr>
              <a:t> a</a:t>
            </a:r>
            <a:r>
              <a:rPr sz="1600" b="1" i="1" u="heavy" dirty="0">
                <a:latin typeface="Times New Roman"/>
                <a:cs typeface="Times New Roman"/>
              </a:rPr>
              <a:t>n</a:t>
            </a:r>
            <a:r>
              <a:rPr sz="1600" b="1" i="1" u="heavy" spc="-5" dirty="0">
                <a:latin typeface="Times New Roman"/>
                <a:cs typeface="Times New Roman"/>
              </a:rPr>
              <a:t> E</a:t>
            </a:r>
            <a:r>
              <a:rPr sz="1600" b="1" i="1" u="heavy" dirty="0">
                <a:latin typeface="Times New Roman"/>
                <a:cs typeface="Times New Roman"/>
              </a:rPr>
              <a:t>x</a:t>
            </a:r>
            <a:r>
              <a:rPr sz="1600" b="1" i="1" u="heavy" spc="-5" dirty="0">
                <a:latin typeface="Times New Roman"/>
                <a:cs typeface="Times New Roman"/>
              </a:rPr>
              <a:t>act</a:t>
            </a:r>
            <a:r>
              <a:rPr sz="1600" b="1" i="1" u="heavy" dirty="0">
                <a:latin typeface="Times New Roman"/>
                <a:cs typeface="Times New Roman"/>
              </a:rPr>
              <a:t> </a:t>
            </a:r>
            <a:r>
              <a:rPr sz="1600" b="1" i="1" u="heavy" spc="-5" dirty="0">
                <a:latin typeface="Times New Roman"/>
                <a:cs typeface="Times New Roman"/>
              </a:rPr>
              <a:t>Differential</a:t>
            </a:r>
            <a:r>
              <a:rPr sz="1600" b="1" i="1" u="heavy" dirty="0">
                <a:latin typeface="Times New Roman"/>
                <a:cs typeface="Times New Roman"/>
              </a:rPr>
              <a:t> </a:t>
            </a:r>
            <a:r>
              <a:rPr sz="1600" b="1" i="1" u="heavy" spc="-5" dirty="0">
                <a:latin typeface="Times New Roman"/>
                <a:cs typeface="Times New Roman"/>
              </a:rPr>
              <a:t>Equation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5996" y="2222767"/>
            <a:ext cx="7428753" cy="2682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24180" indent="-322580">
              <a:lnSpc>
                <a:spcPct val="100000"/>
              </a:lnSpc>
              <a:buFont typeface="Times New Roman"/>
              <a:buAutoNum type="romanLcPeriod"/>
              <a:tabLst>
                <a:tab pos="424815" algn="l"/>
              </a:tabLst>
            </a:pPr>
            <a:r>
              <a:rPr sz="1400" spc="-10" dirty="0">
                <a:latin typeface="Times New Roman"/>
                <a:cs typeface="Times New Roman"/>
              </a:rPr>
              <a:t>Match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form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identify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 </a:t>
            </a:r>
            <a:r>
              <a:rPr sz="1600" i="1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455930">
              <a:lnSpc>
                <a:spcPct val="100000"/>
              </a:lnSpc>
              <a:spcBef>
                <a:spcPts val="780"/>
              </a:spcBef>
            </a:pP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424180" indent="-372110">
              <a:lnSpc>
                <a:spcPct val="100000"/>
              </a:lnSpc>
              <a:spcBef>
                <a:spcPts val="509"/>
              </a:spcBef>
              <a:buFont typeface="Times New Roman"/>
              <a:buAutoNum type="romanLcPeriod" startAt="2"/>
              <a:tabLst>
                <a:tab pos="424815" algn="l"/>
              </a:tabLst>
            </a:pPr>
            <a:r>
              <a:rPr sz="1400" spc="-10" dirty="0">
                <a:latin typeface="Times New Roman"/>
                <a:cs typeface="Times New Roman"/>
              </a:rPr>
              <a:t>Integrate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 </a:t>
            </a:r>
            <a:r>
              <a:rPr sz="1600" i="1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respect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 </a:t>
            </a:r>
            <a:r>
              <a:rPr sz="1600" i="1" spc="-1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),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writing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constant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integration</a:t>
            </a:r>
            <a:endParaRPr sz="1400">
              <a:latin typeface="Times New Roman"/>
              <a:cs typeface="Times New Roman"/>
            </a:endParaRPr>
          </a:p>
          <a:p>
            <a:pPr marL="424180">
              <a:lnSpc>
                <a:spcPct val="100000"/>
              </a:lnSpc>
              <a:spcBef>
                <a:spcPts val="880"/>
              </a:spcBef>
            </a:pP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g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1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g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423545" marR="6350">
              <a:lnSpc>
                <a:spcPts val="2810"/>
              </a:lnSpc>
              <a:spcBef>
                <a:spcPts val="135"/>
              </a:spcBef>
            </a:pPr>
            <a:r>
              <a:rPr sz="1400" spc="-10" dirty="0">
                <a:latin typeface="Times New Roman"/>
                <a:cs typeface="Times New Roman"/>
              </a:rPr>
              <a:t>Differentiate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with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respect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 </a:t>
            </a:r>
            <a:r>
              <a:rPr sz="1600" i="1" spc="-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set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result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equal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600" i="1" dirty="0">
                <a:latin typeface="Times New Roman"/>
                <a:cs typeface="Times New Roman"/>
              </a:rPr>
              <a:t>N </a:t>
            </a:r>
            <a:r>
              <a:rPr sz="1600" i="1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</a:t>
            </a:r>
            <a:r>
              <a:rPr sz="1600" i="1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 find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g</a:t>
            </a:r>
            <a:r>
              <a:rPr sz="2400" spc="-37" baseline="3472" dirty="0">
                <a:latin typeface="Symbol"/>
                <a:cs typeface="Symbol"/>
              </a:rPr>
              <a:t>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g</a:t>
            </a:r>
            <a:r>
              <a:rPr sz="2400" spc="-30" baseline="3472" dirty="0">
                <a:latin typeface="Symbol"/>
                <a:cs typeface="Symbol"/>
              </a:rPr>
              <a:t>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spc="145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424180" indent="-411480">
              <a:lnSpc>
                <a:spcPct val="100000"/>
              </a:lnSpc>
              <a:spcBef>
                <a:spcPts val="645"/>
              </a:spcBef>
              <a:buFont typeface="Times New Roman"/>
              <a:buAutoNum type="romanLcPeriod" startAt="4"/>
              <a:tabLst>
                <a:tab pos="424815" algn="l"/>
              </a:tabLst>
            </a:pPr>
            <a:r>
              <a:rPr sz="1400" spc="-10" dirty="0">
                <a:latin typeface="Times New Roman"/>
                <a:cs typeface="Times New Roman"/>
              </a:rPr>
              <a:t>Integrate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g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(or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g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).</a:t>
            </a:r>
            <a:endParaRPr sz="1400">
              <a:latin typeface="Times New Roman"/>
              <a:cs typeface="Times New Roman"/>
            </a:endParaRPr>
          </a:p>
          <a:p>
            <a:pPr marL="424180" indent="-362585">
              <a:lnSpc>
                <a:spcPct val="100000"/>
              </a:lnSpc>
              <a:spcBef>
                <a:spcPts val="880"/>
              </a:spcBef>
              <a:buFont typeface="Times New Roman"/>
              <a:buAutoNum type="romanLcPeriod" startAt="4"/>
              <a:tabLst>
                <a:tab pos="424815" algn="l"/>
              </a:tabLst>
            </a:pPr>
            <a:r>
              <a:rPr sz="1400" spc="-10" dirty="0">
                <a:latin typeface="Times New Roman"/>
                <a:cs typeface="Times New Roman"/>
              </a:rPr>
              <a:t>Write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solution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exact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-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4448" y="3104635"/>
            <a:ext cx="25773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iii.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32164" y="4208007"/>
            <a:ext cx="7302500" cy="23108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i="1" u="heavy" spc="-10" dirty="0"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715"/>
              </a:spcBef>
            </a:pPr>
            <a:r>
              <a:rPr sz="1400" spc="-10" dirty="0">
                <a:latin typeface="Times New Roman"/>
                <a:cs typeface="Times New Roman"/>
              </a:rPr>
              <a:t>Solve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differential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equation</a:t>
            </a:r>
            <a:endParaRPr sz="1400">
              <a:latin typeface="Times New Roman"/>
              <a:cs typeface="Times New Roman"/>
            </a:endParaRPr>
          </a:p>
          <a:p>
            <a:pPr marL="169545" algn="ctr">
              <a:lnSpc>
                <a:spcPct val="100000"/>
              </a:lnSpc>
              <a:spcBef>
                <a:spcPts val="944"/>
              </a:spcBef>
            </a:pP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y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spc="-60" baseline="43209" dirty="0">
                <a:latin typeface="Times New Roman"/>
                <a:cs typeface="Times New Roman"/>
              </a:rPr>
              <a:t> </a:t>
            </a:r>
            <a:r>
              <a:rPr sz="1600" spc="35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spc="100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xy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3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1400" b="1" i="1" u="heavy" spc="-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400" spc="-10" dirty="0">
                <a:latin typeface="Times New Roman"/>
                <a:cs typeface="Times New Roman"/>
              </a:rPr>
              <a:t>Step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Match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equation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form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6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spc="35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0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identify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</a:t>
            </a:r>
            <a:r>
              <a:rPr sz="1600" i="1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48590" algn="ctr">
              <a:lnSpc>
                <a:spcPct val="100000"/>
              </a:lnSpc>
              <a:spcBef>
                <a:spcPts val="1175"/>
              </a:spcBef>
            </a:pPr>
            <a:r>
              <a:rPr sz="1600" i="1" spc="-15" dirty="0">
                <a:latin typeface="Times New Roman"/>
                <a:cs typeface="Times New Roman"/>
              </a:rPr>
              <a:t>M</a:t>
            </a:r>
            <a:r>
              <a:rPr sz="1600" i="1" spc="-130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0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55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y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95"/>
              </a:spcBef>
            </a:pPr>
            <a:r>
              <a:rPr sz="1400" spc="-10" dirty="0">
                <a:latin typeface="Times New Roman"/>
                <a:cs typeface="Times New Roman"/>
              </a:rPr>
              <a:t>Step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2: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Integrate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 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wi</a:t>
            </a:r>
            <a:r>
              <a:rPr sz="1400" b="1" i="1" dirty="0">
                <a:latin typeface="Times New Roman"/>
                <a:cs typeface="Times New Roman"/>
              </a:rPr>
              <a:t>t</a:t>
            </a:r>
            <a:r>
              <a:rPr sz="1400" b="1" i="1" spc="-10" dirty="0">
                <a:latin typeface="Times New Roman"/>
                <a:cs typeface="Times New Roman"/>
              </a:rPr>
              <a:t>h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respect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t</a:t>
            </a:r>
            <a:r>
              <a:rPr sz="1400" b="1" i="1" spc="-10" dirty="0">
                <a:latin typeface="Times New Roman"/>
                <a:cs typeface="Times New Roman"/>
              </a:rPr>
              <a:t>o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-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b="1" i="1" spc="-10" dirty="0">
                <a:latin typeface="Times New Roman"/>
                <a:cs typeface="Times New Roman"/>
              </a:rPr>
              <a:t>writing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constant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of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int</a:t>
            </a:r>
            <a:r>
              <a:rPr sz="1400" b="1" i="1" spc="-20" dirty="0">
                <a:latin typeface="Times New Roman"/>
                <a:cs typeface="Times New Roman"/>
              </a:rPr>
              <a:t>e</a:t>
            </a:r>
            <a:r>
              <a:rPr sz="1400" b="1" i="1" spc="-10" dirty="0">
                <a:latin typeface="Times New Roman"/>
                <a:cs typeface="Times New Roman"/>
              </a:rPr>
              <a:t>gration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as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5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g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5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5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29923" y="927540"/>
            <a:ext cx="233082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10032" y="766123"/>
            <a:ext cx="5207000" cy="397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146810" algn="r">
              <a:lnSpc>
                <a:spcPts val="116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tabLst>
                <a:tab pos="3404235" algn="l"/>
              </a:tabLst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405" baseline="-1262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480" baseline="-12626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00" dirty="0">
                <a:latin typeface="Times New Roman"/>
                <a:cs typeface="Times New Roman"/>
              </a:rPr>
              <a:t>x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i="1" spc="125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</a:t>
            </a:r>
            <a:r>
              <a:rPr sz="1350" spc="-75" baseline="43209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dx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20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g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2133" y="947884"/>
            <a:ext cx="7161306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5922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400" spc="-10" dirty="0">
                <a:latin typeface="Times New Roman"/>
                <a:cs typeface="Times New Roman"/>
              </a:rPr>
              <a:t>Step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3: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Differentiate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with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res</a:t>
            </a:r>
            <a:r>
              <a:rPr sz="1400" b="1" i="1" spc="-5" dirty="0">
                <a:latin typeface="Times New Roman"/>
                <a:cs typeface="Times New Roman"/>
              </a:rPr>
              <a:t>p</a:t>
            </a:r>
            <a:r>
              <a:rPr sz="1400" b="1" i="1" spc="-10" dirty="0">
                <a:latin typeface="Times New Roman"/>
                <a:cs typeface="Times New Roman"/>
              </a:rPr>
              <a:t>ect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 </a:t>
            </a:r>
            <a:r>
              <a:rPr sz="1600" i="1" spc="-200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and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set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result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equal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9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 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find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0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g</a:t>
            </a:r>
            <a:r>
              <a:rPr sz="2400" spc="-44" baseline="3472" dirty="0">
                <a:latin typeface="Symbol"/>
                <a:cs typeface="Symbol"/>
              </a:rPr>
              <a:t>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130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182370">
              <a:lnSpc>
                <a:spcPct val="100000"/>
              </a:lnSpc>
              <a:spcBef>
                <a:spcPts val="1275"/>
              </a:spcBef>
            </a:pPr>
            <a:r>
              <a:rPr sz="90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53935" y="753227"/>
            <a:ext cx="97865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83572" y="1572127"/>
            <a:ext cx="243541" cy="0"/>
          </a:xfrm>
          <a:custGeom>
            <a:avLst/>
            <a:gdLst/>
            <a:ahLst/>
            <a:cxnLst/>
            <a:rect l="l" t="t" r="r" b="b"/>
            <a:pathLst>
              <a:path w="207010">
                <a:moveTo>
                  <a:pt x="0" y="0"/>
                </a:moveTo>
                <a:lnTo>
                  <a:pt x="20650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83398" y="1572127"/>
            <a:ext cx="234576" cy="0"/>
          </a:xfrm>
          <a:custGeom>
            <a:avLst/>
            <a:gdLst/>
            <a:ahLst/>
            <a:cxnLst/>
            <a:rect l="l" t="t" r="r" b="b"/>
            <a:pathLst>
              <a:path w="199389">
                <a:moveTo>
                  <a:pt x="0" y="0"/>
                </a:moveTo>
                <a:lnTo>
                  <a:pt x="198881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54520" y="1478977"/>
            <a:ext cx="265056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10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g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260" dirty="0">
                <a:latin typeface="Times New Roman"/>
                <a:cs typeface="Times New Roman"/>
              </a:rPr>
              <a:t> </a:t>
            </a:r>
            <a:r>
              <a:rPr sz="1600" spc="229" dirty="0">
                <a:latin typeface="Symbol"/>
                <a:cs typeface="Symbol"/>
              </a:rPr>
              <a:t>⎟</a:t>
            </a:r>
            <a:r>
              <a:rPr sz="2400" spc="1267" baseline="-19097" dirty="0">
                <a:latin typeface="Symbol"/>
                <a:cs typeface="Symbol"/>
              </a:rPr>
              <a:t>⎟</a:t>
            </a:r>
            <a:r>
              <a:rPr sz="2400" spc="-60" baseline="-19097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xy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g</a:t>
            </a:r>
            <a:r>
              <a:rPr sz="2400" spc="-30" baseline="3472" dirty="0">
                <a:latin typeface="Symbol"/>
                <a:cs typeface="Symbol"/>
              </a:rPr>
              <a:t>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76669" y="1590641"/>
            <a:ext cx="602128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2400" spc="1267" baseline="-12152" dirty="0">
                <a:latin typeface="Symbol"/>
                <a:cs typeface="Symbol"/>
              </a:rPr>
              <a:t>⎝</a:t>
            </a:r>
            <a:r>
              <a:rPr sz="2400" baseline="-12152" dirty="0">
                <a:latin typeface="Times New Roman"/>
                <a:cs typeface="Times New Roman"/>
              </a:rPr>
              <a:t> </a:t>
            </a:r>
            <a:r>
              <a:rPr sz="2400" spc="-284" baseline="-12152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28574" y="1405752"/>
            <a:ext cx="1955800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35"/>
              </a:lnSpc>
              <a:tabLst>
                <a:tab pos="1570990" algn="l"/>
              </a:tabLst>
            </a:pPr>
            <a:r>
              <a:rPr sz="1600" dirty="0">
                <a:latin typeface="Symbol"/>
                <a:cs typeface="Symbol"/>
              </a:rPr>
              <a:t>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40" dirty="0">
                <a:latin typeface="Times New Roman"/>
                <a:cs typeface="Times New Roman"/>
              </a:rPr>
              <a:t> </a:t>
            </a:r>
            <a:r>
              <a:rPr sz="2400" spc="345" baseline="-34722" dirty="0">
                <a:latin typeface="Symbol"/>
                <a:cs typeface="Symbol"/>
              </a:rPr>
              <a:t>⎜</a:t>
            </a:r>
            <a:r>
              <a:rPr sz="2400" spc="1267" baseline="1736" dirty="0">
                <a:latin typeface="Symbol"/>
                <a:cs typeface="Symbol"/>
              </a:rPr>
              <a:t>⎛</a:t>
            </a:r>
            <a:r>
              <a:rPr sz="2400" spc="-67" baseline="173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	</a:t>
            </a:r>
            <a:r>
              <a:rPr sz="2400" spc="1267" baseline="1736" dirty="0">
                <a:latin typeface="Symbol"/>
                <a:cs typeface="Symbol"/>
              </a:rPr>
              <a:t>⎞</a:t>
            </a:r>
            <a:endParaRPr sz="2400" baseline="1736">
              <a:latin typeface="Symbol"/>
              <a:cs typeface="Symbol"/>
            </a:endParaRPr>
          </a:p>
          <a:p>
            <a:pPr marL="196850">
              <a:lnSpc>
                <a:spcPts val="1735"/>
              </a:lnSpc>
            </a:pPr>
            <a:r>
              <a:rPr sz="1600" spc="844" dirty="0">
                <a:latin typeface="Symbol"/>
                <a:cs typeface="Symbol"/>
              </a:rPr>
              <a:t>⎜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62171" y="1618286"/>
            <a:ext cx="121771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844" dirty="0">
                <a:latin typeface="Symbol"/>
                <a:cs typeface="Symbol"/>
              </a:rPr>
              <a:t>⎠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2224" y="1824506"/>
            <a:ext cx="3378200" cy="10233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0090">
              <a:lnSpc>
                <a:spcPct val="100000"/>
              </a:lnSpc>
            </a:pPr>
            <a:r>
              <a:rPr sz="1600" spc="100" dirty="0">
                <a:latin typeface="Times New Roman"/>
                <a:cs typeface="Times New Roman"/>
              </a:rPr>
              <a:t>2</a:t>
            </a:r>
            <a:r>
              <a:rPr sz="1600" i="1" spc="-5" dirty="0">
                <a:latin typeface="Times New Roman"/>
                <a:cs typeface="Times New Roman"/>
              </a:rPr>
              <a:t>x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g</a:t>
            </a:r>
            <a:r>
              <a:rPr sz="2400" spc="-30" baseline="3472" dirty="0">
                <a:latin typeface="Symbol"/>
                <a:cs typeface="Symbol"/>
              </a:rPr>
              <a:t>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spc="-5" dirty="0">
                <a:latin typeface="Times New Roman"/>
                <a:cs typeface="Times New Roman"/>
              </a:rPr>
              <a:t>x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400" spc="-10" dirty="0">
                <a:latin typeface="Times New Roman"/>
                <a:cs typeface="Times New Roman"/>
              </a:rPr>
              <a:t>Step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4: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Integrate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find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95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g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-10" dirty="0">
                <a:latin typeface="Times New Roman"/>
                <a:cs typeface="Times New Roman"/>
              </a:rPr>
              <a:t>)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37465">
              <a:lnSpc>
                <a:spcPct val="100000"/>
              </a:lnSpc>
              <a:spcBef>
                <a:spcPts val="605"/>
              </a:spcBef>
            </a:pPr>
            <a:r>
              <a:rPr sz="3300" spc="7" baseline="-12626" dirty="0">
                <a:latin typeface="Symbol"/>
                <a:cs typeface="Symbol"/>
              </a:rPr>
              <a:t></a:t>
            </a:r>
            <a:r>
              <a:rPr sz="3300" spc="-397" baseline="-12626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g</a:t>
            </a:r>
            <a:r>
              <a:rPr sz="2400" spc="-30" baseline="3472" dirty="0">
                <a:latin typeface="Symbol"/>
                <a:cs typeface="Symbol"/>
              </a:rPr>
              <a:t></a:t>
            </a:r>
            <a:r>
              <a:rPr sz="1600" spc="5" dirty="0">
                <a:latin typeface="Times New Roman"/>
                <a:cs typeface="Times New Roman"/>
              </a:rPr>
              <a:t>(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spc="5" dirty="0">
                <a:latin typeface="Times New Roman"/>
                <a:cs typeface="Times New Roman"/>
              </a:rPr>
              <a:t>dy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Symbol"/>
                <a:cs typeface="Symbol"/>
              </a:rPr>
              <a:t>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3300" spc="277" baseline="-12626" dirty="0">
                <a:latin typeface="Symbol"/>
                <a:cs typeface="Symbol"/>
              </a:rPr>
              <a:t></a:t>
            </a:r>
            <a:r>
              <a:rPr sz="1600" spc="5" dirty="0">
                <a:latin typeface="Times New Roman"/>
                <a:cs typeface="Times New Roman"/>
              </a:rPr>
              <a:t>cos(</a:t>
            </a:r>
            <a:r>
              <a:rPr sz="1600" spc="-24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35" dirty="0">
                <a:latin typeface="Times New Roman"/>
                <a:cs typeface="Times New Roman"/>
              </a:rPr>
              <a:t>)</a:t>
            </a:r>
            <a:r>
              <a:rPr sz="1600" i="1" spc="5" dirty="0">
                <a:latin typeface="Times New Roman"/>
                <a:cs typeface="Times New Roman"/>
              </a:rPr>
              <a:t>dy</a:t>
            </a:r>
            <a:r>
              <a:rPr sz="1600" i="1" spc="-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Symbol"/>
                <a:cs typeface="Symbol"/>
              </a:rPr>
              <a:t>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sin(</a:t>
            </a:r>
            <a:r>
              <a:rPr sz="1600" spc="-229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5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06452" y="1824481"/>
            <a:ext cx="184299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3860" algn="l"/>
              </a:tabLst>
            </a:pP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95" dirty="0">
                <a:latin typeface="Times New Roman"/>
                <a:cs typeface="Times New Roman"/>
              </a:rPr>
              <a:t>g</a:t>
            </a:r>
            <a:r>
              <a:rPr sz="2400" spc="-37" baseline="3472" dirty="0">
                <a:latin typeface="Symbol"/>
                <a:cs typeface="Symbol"/>
              </a:rPr>
              <a:t></a:t>
            </a:r>
            <a:r>
              <a:rPr sz="1600" dirty="0">
                <a:latin typeface="Times New Roman"/>
                <a:cs typeface="Times New Roman"/>
              </a:rPr>
              <a:t>(</a:t>
            </a:r>
            <a:r>
              <a:rPr sz="1600" spc="-21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683572" y="3124217"/>
            <a:ext cx="245034" cy="0"/>
          </a:xfrm>
          <a:custGeom>
            <a:avLst/>
            <a:gdLst/>
            <a:ahLst/>
            <a:cxnLst/>
            <a:rect l="l" t="t" r="r" b="b"/>
            <a:pathLst>
              <a:path w="208280">
                <a:moveTo>
                  <a:pt x="0" y="0"/>
                </a:moveTo>
                <a:lnTo>
                  <a:pt x="208025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32224" y="2699732"/>
            <a:ext cx="5552888" cy="5565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>
                <a:latin typeface="Times New Roman"/>
                <a:cs typeface="Times New Roman"/>
              </a:rPr>
              <a:t>Step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5: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Write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solution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of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exact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e</a:t>
            </a:r>
            <a:r>
              <a:rPr sz="1400" b="1" i="1" spc="-5" dirty="0">
                <a:latin typeface="Times New Roman"/>
                <a:cs typeface="Times New Roman"/>
              </a:rPr>
              <a:t>q</a:t>
            </a:r>
            <a:r>
              <a:rPr sz="1400" b="1" i="1" spc="-10" dirty="0">
                <a:latin typeface="Times New Roman"/>
                <a:cs typeface="Times New Roman"/>
              </a:rPr>
              <a:t>uation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as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15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r>
              <a:rPr sz="1600" i="1" spc="-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841375">
              <a:lnSpc>
                <a:spcPct val="100000"/>
              </a:lnSpc>
              <a:spcBef>
                <a:spcPts val="1065"/>
              </a:spcBef>
            </a:pPr>
            <a:r>
              <a:rPr sz="1100" spc="-1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66273" y="3018145"/>
            <a:ext cx="17481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990" indent="-161290">
              <a:lnSpc>
                <a:spcPct val="100000"/>
              </a:lnSpc>
              <a:buFont typeface="Symbol"/>
              <a:buChar char=""/>
              <a:tabLst>
                <a:tab pos="174625" algn="l"/>
              </a:tabLst>
            </a:pP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10" dirty="0">
                <a:latin typeface="Times New Roman"/>
                <a:cs typeface="Times New Roman"/>
              </a:rPr>
              <a:t>y</a:t>
            </a:r>
            <a:r>
              <a:rPr sz="1650" spc="-15" baseline="35353" dirty="0">
                <a:latin typeface="Times New Roman"/>
                <a:cs typeface="Times New Roman"/>
              </a:rPr>
              <a:t>2</a:t>
            </a:r>
            <a:r>
              <a:rPr sz="1650" baseline="35353" dirty="0">
                <a:latin typeface="Times New Roman"/>
                <a:cs typeface="Times New Roman"/>
              </a:rPr>
              <a:t> </a:t>
            </a:r>
            <a:r>
              <a:rPr sz="1650" spc="-157" baseline="35353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sin(</a:t>
            </a:r>
            <a:r>
              <a:rPr sz="1600" spc="-20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90968" y="2962312"/>
            <a:ext cx="13671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34970" y="3144074"/>
            <a:ext cx="15015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3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32149" y="3549619"/>
            <a:ext cx="7257676" cy="243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i="1" dirty="0">
                <a:latin typeface="Times New Roman"/>
                <a:cs typeface="Times New Roman"/>
              </a:rPr>
              <a:t>Another</a:t>
            </a:r>
            <a:r>
              <a:rPr sz="1600" b="1" i="1" spc="-5" dirty="0">
                <a:latin typeface="Times New Roman"/>
                <a:cs typeface="Times New Roman"/>
              </a:rPr>
              <a:t> </a:t>
            </a:r>
            <a:r>
              <a:rPr sz="1600" b="1" i="1" dirty="0">
                <a:latin typeface="Times New Roman"/>
                <a:cs typeface="Times New Roman"/>
              </a:rPr>
              <a:t>Solution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400" spc="-10" dirty="0">
                <a:latin typeface="Times New Roman"/>
                <a:cs typeface="Times New Roman"/>
              </a:rPr>
              <a:t>Step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Match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equation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form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65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M</a:t>
            </a:r>
            <a:r>
              <a:rPr sz="1600" i="1" spc="-125" dirty="0">
                <a:latin typeface="Times New Roman"/>
                <a:cs typeface="Times New Roman"/>
              </a:rPr>
              <a:t> 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i="1" spc="50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dx</a:t>
            </a:r>
            <a:r>
              <a:rPr sz="1600" i="1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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i="1" spc="-15" dirty="0">
                <a:latin typeface="Times New Roman"/>
                <a:cs typeface="Times New Roman"/>
              </a:rPr>
              <a:t>N</a:t>
            </a:r>
            <a:r>
              <a:rPr sz="1600" i="1" spc="-215" dirty="0">
                <a:latin typeface="Times New Roman"/>
                <a:cs typeface="Times New Roman"/>
              </a:rPr>
              <a:t> 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0" dirty="0">
                <a:latin typeface="Times New Roman"/>
                <a:cs typeface="Times New Roman"/>
              </a:rPr>
              <a:t>x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55" dirty="0">
                <a:latin typeface="Times New Roman"/>
                <a:cs typeface="Times New Roman"/>
              </a:rPr>
              <a:t>y</a:t>
            </a:r>
            <a:r>
              <a:rPr sz="1600" spc="25" dirty="0">
                <a:latin typeface="Times New Roman"/>
                <a:cs typeface="Times New Roman"/>
              </a:rPr>
              <a:t>)</a:t>
            </a:r>
            <a:r>
              <a:rPr sz="1600" i="1" spc="-10" dirty="0">
                <a:latin typeface="Times New Roman"/>
                <a:cs typeface="Times New Roman"/>
              </a:rPr>
              <a:t>dy</a:t>
            </a:r>
            <a:r>
              <a:rPr sz="1600" i="1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Symbol"/>
                <a:cs typeface="Symbol"/>
              </a:rPr>
              <a:t>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0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identify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99390" algn="ctr">
              <a:lnSpc>
                <a:spcPct val="100000"/>
              </a:lnSpc>
              <a:spcBef>
                <a:spcPts val="880"/>
              </a:spcBef>
            </a:pP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220" dirty="0">
                <a:latin typeface="Times New Roman"/>
                <a:cs typeface="Times New Roman"/>
              </a:rPr>
              <a:t> 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1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95" dirty="0">
                <a:latin typeface="Times New Roman"/>
                <a:cs typeface="Times New Roman"/>
              </a:rPr>
              <a:t>2</a:t>
            </a:r>
            <a:r>
              <a:rPr sz="1600" i="1" spc="-5" dirty="0">
                <a:latin typeface="Times New Roman"/>
                <a:cs typeface="Times New Roman"/>
              </a:rPr>
              <a:t>x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1400" spc="-10" dirty="0">
                <a:latin typeface="Times New Roman"/>
                <a:cs typeface="Times New Roman"/>
              </a:rPr>
              <a:t>Step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2: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Integrate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 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wi</a:t>
            </a:r>
            <a:r>
              <a:rPr sz="1400" b="1" i="1" dirty="0">
                <a:latin typeface="Times New Roman"/>
                <a:cs typeface="Times New Roman"/>
              </a:rPr>
              <a:t>t</a:t>
            </a:r>
            <a:r>
              <a:rPr sz="1400" b="1" i="1" spc="-10" dirty="0">
                <a:latin typeface="Times New Roman"/>
                <a:cs typeface="Times New Roman"/>
              </a:rPr>
              <a:t>h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respect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t</a:t>
            </a:r>
            <a:r>
              <a:rPr sz="1400" b="1" i="1" spc="-10" dirty="0">
                <a:latin typeface="Times New Roman"/>
                <a:cs typeface="Times New Roman"/>
              </a:rPr>
              <a:t>o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3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y</a:t>
            </a:r>
            <a:r>
              <a:rPr sz="1600" i="1" spc="-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b="1" i="1" spc="-10" dirty="0">
                <a:latin typeface="Times New Roman"/>
                <a:cs typeface="Times New Roman"/>
              </a:rPr>
              <a:t>writing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constant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of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int</a:t>
            </a:r>
            <a:r>
              <a:rPr sz="1400" b="1" i="1" spc="-20" dirty="0">
                <a:latin typeface="Times New Roman"/>
                <a:cs typeface="Times New Roman"/>
              </a:rPr>
              <a:t>e</a:t>
            </a:r>
            <a:r>
              <a:rPr sz="1400" b="1" i="1" spc="-10" dirty="0">
                <a:latin typeface="Times New Roman"/>
                <a:cs typeface="Times New Roman"/>
              </a:rPr>
              <a:t>gration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as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5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g</a:t>
            </a:r>
            <a:r>
              <a:rPr sz="1600" spc="100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175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758825">
              <a:lnSpc>
                <a:spcPct val="100000"/>
              </a:lnSpc>
              <a:spcBef>
                <a:spcPts val="580"/>
              </a:spcBef>
            </a:pPr>
            <a:r>
              <a:rPr sz="1600" i="1" dirty="0">
                <a:latin typeface="Times New Roman"/>
                <a:cs typeface="Times New Roman"/>
              </a:rPr>
              <a:t>f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337" baseline="-12626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N</a:t>
            </a:r>
            <a:r>
              <a:rPr sz="1600" i="1" spc="-225" dirty="0">
                <a:latin typeface="Times New Roman"/>
                <a:cs typeface="Times New Roman"/>
              </a:rPr>
              <a:t> 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10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spc="4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3300" spc="-15" baseline="-12626" dirty="0">
                <a:latin typeface="Symbol"/>
                <a:cs typeface="Symbol"/>
              </a:rPr>
              <a:t></a:t>
            </a:r>
            <a:r>
              <a:rPr sz="3300" spc="-487" baseline="-12626" dirty="0">
                <a:latin typeface="Times New Roman"/>
                <a:cs typeface="Times New Roman"/>
              </a:rPr>
              <a:t> </a:t>
            </a:r>
            <a:r>
              <a:rPr sz="1600" spc="40" dirty="0">
                <a:latin typeface="Times New Roman"/>
                <a:cs typeface="Times New Roman"/>
              </a:rPr>
              <a:t>(</a:t>
            </a:r>
            <a:r>
              <a:rPr sz="1600" spc="100" dirty="0">
                <a:latin typeface="Times New Roman"/>
                <a:cs typeface="Times New Roman"/>
              </a:rPr>
              <a:t>2</a:t>
            </a:r>
            <a:r>
              <a:rPr sz="1600" i="1" dirty="0">
                <a:latin typeface="Times New Roman"/>
                <a:cs typeface="Times New Roman"/>
              </a:rPr>
              <a:t>xy</a:t>
            </a:r>
            <a:r>
              <a:rPr sz="1600" i="1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cos(</a:t>
            </a:r>
            <a:r>
              <a:rPr sz="1600" spc="-215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30" dirty="0">
                <a:latin typeface="Times New Roman"/>
                <a:cs typeface="Times New Roman"/>
              </a:rPr>
              <a:t>)</a:t>
            </a:r>
            <a:r>
              <a:rPr sz="1600" i="1" dirty="0">
                <a:latin typeface="Times New Roman"/>
                <a:cs typeface="Times New Roman"/>
              </a:rPr>
              <a:t>dy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10" dirty="0">
                <a:latin typeface="Times New Roman"/>
                <a:cs typeface="Times New Roman"/>
              </a:rPr>
              <a:t>y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sin(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114" dirty="0">
                <a:latin typeface="Times New Roman"/>
                <a:cs typeface="Times New Roman"/>
              </a:rPr>
              <a:t>g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400" spc="-10" dirty="0">
                <a:latin typeface="Times New Roman"/>
                <a:cs typeface="Times New Roman"/>
              </a:rPr>
              <a:t>Step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3: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Differentiate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with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res</a:t>
            </a:r>
            <a:r>
              <a:rPr sz="1400" b="1" i="1" spc="-5" dirty="0">
                <a:latin typeface="Times New Roman"/>
                <a:cs typeface="Times New Roman"/>
              </a:rPr>
              <a:t>p</a:t>
            </a:r>
            <a:r>
              <a:rPr sz="1400" b="1" i="1" spc="-10" dirty="0">
                <a:latin typeface="Times New Roman"/>
                <a:cs typeface="Times New Roman"/>
              </a:rPr>
              <a:t>ect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8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80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and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set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the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result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equal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6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M </a:t>
            </a:r>
            <a:r>
              <a:rPr sz="1600" i="1" spc="10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to</a:t>
            </a:r>
            <a:r>
              <a:rPr sz="1400" b="1" i="1" spc="-5" dirty="0">
                <a:latin typeface="Times New Roman"/>
                <a:cs typeface="Times New Roman"/>
              </a:rPr>
              <a:t> </a:t>
            </a:r>
            <a:r>
              <a:rPr sz="1400" b="1" i="1" spc="-10" dirty="0">
                <a:latin typeface="Times New Roman"/>
                <a:cs typeface="Times New Roman"/>
              </a:rPr>
              <a:t>find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100" dirty="0">
                <a:latin typeface="Times New Roman"/>
                <a:cs typeface="Times New Roman"/>
              </a:rPr>
              <a:t> </a:t>
            </a:r>
            <a:r>
              <a:rPr sz="1600" i="1" spc="90" dirty="0">
                <a:latin typeface="Times New Roman"/>
                <a:cs typeface="Times New Roman"/>
              </a:rPr>
              <a:t>g</a:t>
            </a:r>
            <a:r>
              <a:rPr sz="2400" spc="-44" baseline="3472" dirty="0">
                <a:latin typeface="Symbol"/>
                <a:cs typeface="Symbol"/>
              </a:rPr>
              <a:t></a:t>
            </a:r>
            <a:r>
              <a:rPr sz="1600" spc="105" dirty="0">
                <a:latin typeface="Times New Roman"/>
                <a:cs typeface="Times New Roman"/>
              </a:rPr>
              <a:t>(</a:t>
            </a:r>
            <a:r>
              <a:rPr sz="1600" i="1" spc="25" dirty="0">
                <a:latin typeface="Times New Roman"/>
                <a:cs typeface="Times New Roman"/>
              </a:rPr>
              <a:t>x</a:t>
            </a:r>
            <a:r>
              <a:rPr sz="1600" spc="125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83572" y="5324317"/>
            <a:ext cx="239806" cy="0"/>
          </a:xfrm>
          <a:custGeom>
            <a:avLst/>
            <a:gdLst/>
            <a:ahLst/>
            <a:cxnLst/>
            <a:rect l="l" t="t" r="r" b="b"/>
            <a:pathLst>
              <a:path w="203835">
                <a:moveTo>
                  <a:pt x="0" y="0"/>
                </a:moveTo>
                <a:lnTo>
                  <a:pt x="203453" y="0"/>
                </a:lnTo>
              </a:path>
            </a:pathLst>
          </a:custGeom>
          <a:ln w="63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26751" y="5160816"/>
            <a:ext cx="3366247" cy="377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aseline="34722" dirty="0">
                <a:latin typeface="Symbol"/>
                <a:cs typeface="Symbol"/>
              </a:rPr>
              <a:t></a:t>
            </a:r>
            <a:r>
              <a:rPr sz="2400" baseline="34722" dirty="0">
                <a:latin typeface="Times New Roman"/>
                <a:cs typeface="Times New Roman"/>
              </a:rPr>
              <a:t> </a:t>
            </a:r>
            <a:r>
              <a:rPr sz="2400" spc="-195" baseline="34722" dirty="0">
                <a:latin typeface="Times New Roman"/>
                <a:cs typeface="Times New Roman"/>
              </a:rPr>
              <a:t> </a:t>
            </a:r>
            <a:r>
              <a:rPr sz="2450" spc="-300" dirty="0">
                <a:latin typeface="Symbol"/>
                <a:cs typeface="Symbol"/>
              </a:rPr>
              <a:t>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r>
              <a:rPr sz="1600" i="1" spc="110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sin(</a:t>
            </a:r>
            <a:r>
              <a:rPr sz="1600" spc="-204" dirty="0">
                <a:latin typeface="Times New Roman"/>
                <a:cs typeface="Times New Roman"/>
              </a:rPr>
              <a:t> </a:t>
            </a:r>
            <a:r>
              <a:rPr sz="1600" i="1" spc="60" dirty="0">
                <a:latin typeface="Times New Roman"/>
                <a:cs typeface="Times New Roman"/>
              </a:rPr>
              <a:t>y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120" dirty="0">
                <a:latin typeface="Times New Roman"/>
                <a:cs typeface="Times New Roman"/>
              </a:rPr>
              <a:t>g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spc="65" dirty="0">
                <a:latin typeface="Times New Roman"/>
                <a:cs typeface="Times New Roman"/>
              </a:rPr>
              <a:t>)</a:t>
            </a:r>
            <a:r>
              <a:rPr sz="2450" spc="-105" dirty="0">
                <a:latin typeface="Symbol"/>
                <a:cs typeface="Symbol"/>
              </a:rPr>
              <a:t>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i="1" spc="125" dirty="0">
                <a:latin typeface="Times New Roman"/>
                <a:cs typeface="Times New Roman"/>
              </a:rPr>
              <a:t>y</a:t>
            </a:r>
            <a:r>
              <a:rPr sz="1350" baseline="43209" dirty="0">
                <a:latin typeface="Times New Roman"/>
                <a:cs typeface="Times New Roman"/>
              </a:rPr>
              <a:t>2 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g</a:t>
            </a:r>
            <a:r>
              <a:rPr sz="2400" spc="-30" baseline="3472" dirty="0">
                <a:latin typeface="Symbol"/>
                <a:cs typeface="Symbol"/>
              </a:rPr>
              <a:t></a:t>
            </a:r>
            <a:r>
              <a:rPr sz="1600" spc="11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76519" y="5342578"/>
            <a:ext cx="25250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Symbol"/>
                <a:cs typeface="Symbol"/>
              </a:rPr>
              <a:t></a:t>
            </a:r>
            <a:r>
              <a:rPr sz="1600" i="1" dirty="0">
                <a:latin typeface="Times New Roman"/>
                <a:cs typeface="Times New Roman"/>
              </a:rPr>
              <a:t>x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87665" y="5557968"/>
            <a:ext cx="355450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90064" algn="l"/>
                <a:tab pos="2225675" algn="l"/>
              </a:tabLst>
            </a:pPr>
            <a:r>
              <a:rPr sz="1600" i="1" spc="125" dirty="0">
                <a:latin typeface="Times New Roman"/>
                <a:cs typeface="Times New Roman"/>
              </a:rPr>
              <a:t>y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g</a:t>
            </a:r>
            <a:r>
              <a:rPr sz="2400" spc="-30" baseline="3472" dirty="0">
                <a:latin typeface="Symbol"/>
                <a:cs typeface="Symbol"/>
              </a:rPr>
              <a:t></a:t>
            </a:r>
            <a:r>
              <a:rPr sz="1600" spc="114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i="1" spc="95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 </a:t>
            </a:r>
            <a:r>
              <a:rPr sz="1350" spc="7" baseline="43209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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i="1" spc="125" dirty="0">
                <a:latin typeface="Times New Roman"/>
                <a:cs typeface="Times New Roman"/>
              </a:rPr>
              <a:t>y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r>
              <a:rPr sz="1350" baseline="43209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Symbol"/>
                <a:cs typeface="Symbol"/>
              </a:rPr>
              <a:t>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i="1" spc="95" dirty="0">
                <a:latin typeface="Times New Roman"/>
                <a:cs typeface="Times New Roman"/>
              </a:rPr>
              <a:t>g</a:t>
            </a:r>
            <a:r>
              <a:rPr sz="2400" spc="-37" baseline="3472" dirty="0">
                <a:latin typeface="Symbol"/>
                <a:cs typeface="Symbol"/>
              </a:rPr>
              <a:t></a:t>
            </a:r>
            <a:r>
              <a:rPr sz="1600" spc="120" dirty="0">
                <a:latin typeface="Times New Roman"/>
                <a:cs typeface="Times New Roman"/>
              </a:rPr>
              <a:t>(</a:t>
            </a:r>
            <a:r>
              <a:rPr sz="1600" i="1" spc="35" dirty="0">
                <a:latin typeface="Times New Roman"/>
                <a:cs typeface="Times New Roman"/>
              </a:rPr>
              <a:t>x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Symbol"/>
                <a:cs typeface="Symbol"/>
              </a:rPr>
              <a:t>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i="1" spc="100" dirty="0">
                <a:latin typeface="Times New Roman"/>
                <a:cs typeface="Times New Roman"/>
              </a:rPr>
              <a:t>x</a:t>
            </a:r>
            <a:r>
              <a:rPr sz="1350" spc="-7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930838" y="35862"/>
            <a:ext cx="703788" cy="383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674148" y="63832"/>
            <a:ext cx="1370853" cy="4950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8270" indent="1270">
              <a:lnSpc>
                <a:spcPct val="100000"/>
              </a:lnSpc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wit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h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tria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l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versio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of Foxi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Advance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d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PD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F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Editor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o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remov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e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thi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s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notice</a:t>
            </a:r>
            <a:r>
              <a:rPr sz="700" b="1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,</a:t>
            </a:r>
            <a:r>
              <a:rPr sz="700" b="1" spc="-15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 </a:t>
            </a:r>
            <a:r>
              <a:rPr sz="700" b="1" spc="-10" dirty="0">
                <a:solidFill>
                  <a:srgbClr val="7F7F7F"/>
                </a:solidFill>
                <a:latin typeface="Arial Narrow"/>
                <a:cs typeface="Arial Narrow"/>
                <a:hlinkClick r:id="rId4"/>
              </a:rPr>
              <a:t>visit:</a:t>
            </a:r>
            <a:endParaRPr sz="7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sz="700" b="1" u="sng" spc="-10" dirty="0">
                <a:solidFill>
                  <a:srgbClr val="AE6CAA"/>
                </a:solidFill>
                <a:latin typeface="Arial Narrow"/>
                <a:cs typeface="Arial Narrow"/>
                <a:hlinkClick r:id="rId4"/>
              </a:rPr>
              <a:t>www.foxitsoftware.com/shopping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4294967295"/>
          </p:nvPr>
        </p:nvSpPr>
        <p:spPr>
          <a:xfrm>
            <a:off x="7998011" y="6110819"/>
            <a:ext cx="3287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600">
              <a:lnSpc>
                <a:spcPct val="100000"/>
              </a:lnSpc>
            </a:pPr>
            <a:fld id="{81D60167-4931-47E6-BA6A-407CBD079E47}" type="slidenum">
              <a:rPr dirty="0">
                <a:latin typeface="Times New Roman"/>
                <a:cs typeface="Times New Roman"/>
              </a:rPr>
              <a:pPr marL="101600">
                <a:lnSpc>
                  <a:spcPct val="100000"/>
                </a:lnSpc>
              </a:pPr>
              <a:t>6</a:t>
            </a:fld>
            <a:endParaRPr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1384</Words>
  <Application>Microsoft Office PowerPoint</Application>
  <PresentationFormat>On-screen Show (4:3)</PresentationFormat>
  <Paragraphs>247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Matrix</dc:creator>
  <cp:lastModifiedBy>Matrix</cp:lastModifiedBy>
  <cp:revision>1</cp:revision>
  <dcterms:created xsi:type="dcterms:W3CDTF">2018-11-14T06:25:46Z</dcterms:created>
  <dcterms:modified xsi:type="dcterms:W3CDTF">2018-11-14T06:26:11Z</dcterms:modified>
</cp:coreProperties>
</file>